
<file path=[Content_Types].xml><?xml version="1.0" encoding="utf-8"?>
<Types xmlns="http://schemas.openxmlformats.org/package/2006/content-types">
  <Default Extension="wav" ContentType="audio/x-wav"/>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803" r:id="rId3"/>
    <p:sldId id="2804" r:id="rId4"/>
    <p:sldId id="1810" r:id="rId5"/>
    <p:sldId id="1811" r:id="rId6"/>
    <p:sldId id="1215" r:id="rId7"/>
    <p:sldId id="2215" r:id="rId8"/>
    <p:sldId id="2683" r:id="rId9"/>
    <p:sldId id="1872" r:id="rId10"/>
    <p:sldId id="1873" r:id="rId11"/>
    <p:sldId id="1874" r:id="rId12"/>
    <p:sldId id="1875" r:id="rId13"/>
    <p:sldId id="1876" r:id="rId14"/>
    <p:sldId id="1877" r:id="rId15"/>
    <p:sldId id="2287" r:id="rId16"/>
    <p:sldId id="2298" r:id="rId17"/>
    <p:sldId id="2603" r:id="rId19"/>
    <p:sldId id="1982" r:id="rId20"/>
    <p:sldId id="2508" r:id="rId21"/>
    <p:sldId id="1985" r:id="rId22"/>
    <p:sldId id="1986" r:id="rId23"/>
    <p:sldId id="2297" r:id="rId24"/>
    <p:sldId id="2684" r:id="rId25"/>
    <p:sldId id="2685" r:id="rId26"/>
    <p:sldId id="2686" r:id="rId27"/>
    <p:sldId id="2687" r:id="rId28"/>
    <p:sldId id="2688" r:id="rId29"/>
    <p:sldId id="2689" r:id="rId30"/>
    <p:sldId id="2690" r:id="rId31"/>
    <p:sldId id="2691" r:id="rId32"/>
    <p:sldId id="2692" r:id="rId33"/>
    <p:sldId id="2693" r:id="rId34"/>
    <p:sldId id="2694" r:id="rId35"/>
    <p:sldId id="2695" r:id="rId36"/>
    <p:sldId id="2696" r:id="rId37"/>
    <p:sldId id="2697" r:id="rId38"/>
    <p:sldId id="2721" r:id="rId39"/>
    <p:sldId id="1990" r:id="rId40"/>
    <p:sldId id="1991" r:id="rId41"/>
    <p:sldId id="1992" r:id="rId42"/>
    <p:sldId id="2427" r:id="rId43"/>
    <p:sldId id="1994" r:id="rId44"/>
    <p:sldId id="2675" r:id="rId45"/>
    <p:sldId id="1293" r:id="rId46"/>
    <p:sldId id="2509" r:id="rId47"/>
    <p:sldId id="2510" r:id="rId48"/>
    <p:sldId id="2511" r:id="rId49"/>
    <p:sldId id="2512" r:id="rId50"/>
    <p:sldId id="2513" r:id="rId51"/>
    <p:sldId id="2514" r:id="rId52"/>
    <p:sldId id="2515" r:id="rId53"/>
    <p:sldId id="2521" r:id="rId54"/>
    <p:sldId id="2520" r:id="rId55"/>
    <p:sldId id="2700" r:id="rId56"/>
    <p:sldId id="2518" r:id="rId57"/>
    <p:sldId id="2701" r:id="rId58"/>
    <p:sldId id="2702" r:id="rId59"/>
    <p:sldId id="2705" r:id="rId60"/>
    <p:sldId id="2704" r:id="rId61"/>
    <p:sldId id="2519" r:id="rId62"/>
    <p:sldId id="2707" r:id="rId63"/>
    <p:sldId id="2708" r:id="rId64"/>
    <p:sldId id="2709" r:id="rId65"/>
    <p:sldId id="2710" r:id="rId66"/>
    <p:sldId id="2711" r:id="rId67"/>
    <p:sldId id="2712" r:id="rId68"/>
    <p:sldId id="2715" r:id="rId69"/>
    <p:sldId id="2360" r:id="rId70"/>
    <p:sldId id="2714" r:id="rId71"/>
    <p:sldId id="2432" r:id="rId72"/>
    <p:sldId id="2522" r:id="rId73"/>
    <p:sldId id="2780" r:id="rId74"/>
    <p:sldId id="2718" r:id="rId75"/>
    <p:sldId id="2719" r:id="rId76"/>
    <p:sldId id="2720" r:id="rId77"/>
    <p:sldId id="2381" r:id="rId78"/>
    <p:sldId id="2676" r:id="rId79"/>
    <p:sldId id="2383" r:id="rId80"/>
    <p:sldId id="2159" r:id="rId81"/>
    <p:sldId id="2160" r:id="rId82"/>
    <p:sldId id="2161" r:id="rId83"/>
    <p:sldId id="2162" r:id="rId84"/>
    <p:sldId id="2163" r:id="rId85"/>
    <p:sldId id="2384" r:id="rId86"/>
    <p:sldId id="2535" r:id="rId87"/>
    <p:sldId id="2677" r:id="rId88"/>
    <p:sldId id="2144" r:id="rId89"/>
    <p:sldId id="2545" r:id="rId90"/>
    <p:sldId id="2678" r:id="rId91"/>
    <p:sldId id="2206" r:id="rId92"/>
    <p:sldId id="2680" r:id="rId93"/>
    <p:sldId id="2682" r:id="rId94"/>
    <p:sldId id="2542" r:id="rId95"/>
    <p:sldId id="472" r:id="rId96"/>
  </p:sldIdLst>
  <p:sldSz cx="12192000" cy="6858000"/>
  <p:notesSz cx="6858000" cy="9144000"/>
  <p:custDataLst>
    <p:tags r:id="rId1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 泽元" initials="张" lastIdx="1" clrIdx="0"/>
  <p:cmAuthor id="7" name="Taylor Hartwell" initials="TH [6]" lastIdx="1" clrIdx="6"/>
  <p:cmAuthor id="1" name="陈宣霖" initials="陈" lastIdx="1" clrIdx="0"/>
  <p:cmAuthor id="2" name="作者" initials="A" lastIdx="1" clrIdx="1"/>
  <p:cmAuthor id="4" name="DTY" initials="D" lastIdx="1" clrIdx="7"/>
  <p:cmAuthor id="5" name="未知用户11" initials="未知用户11"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2AEAB"/>
    <a:srgbClr val="DA0010"/>
    <a:srgbClr val="C00000"/>
    <a:srgbClr val="FFFFFF"/>
    <a:srgbClr val="EAEFFA"/>
    <a:srgbClr val="EAF3FA"/>
    <a:srgbClr val="58B6E5"/>
    <a:srgbClr val="F1E8EA"/>
    <a:srgbClr val="B8975A"/>
    <a:srgbClr val="E2DD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72" d="100"/>
          <a:sy n="72" d="100"/>
        </p:scale>
        <p:origin x="708" y="54"/>
      </p:cViewPr>
      <p:guideLst>
        <p:guide orient="horz" pos="2286"/>
        <p:guide pos="356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1" Type="http://schemas.openxmlformats.org/officeDocument/2006/relationships/tags" Target="tags/tag446.xml"/><Relationship Id="rId100" Type="http://schemas.openxmlformats.org/officeDocument/2006/relationships/commentAuthors" Target="commentAuthors.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微信274298632">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 name="Shape 4"/>
          <p:cNvSpPr>
            <a:spLocks noGrp="1"/>
          </p:cNvSpPr>
          <p:nvPr>
            <p:ph type="sldNum" sz="quarter" idx="2"/>
          </p:nvPr>
        </p:nvSpPr>
        <p:spPr>
          <a:prstGeom prst="rect">
            <a:avLst/>
          </a:prstGeom>
        </p:spPr>
        <p:txBody>
          <a:bodyPr/>
          <a:lstStyle/>
          <a:p>
            <a:pPr lvl="0"/>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slideLayout" Target="../slideLayouts/slideLayout2.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6"/>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8"/>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9"/>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2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5.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jpeg"/><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8.jpeg"/><Relationship Id="rId3" Type="http://schemas.openxmlformats.org/officeDocument/2006/relationships/image" Target="../media/image22.jpeg"/><Relationship Id="rId2" Type="http://schemas.openxmlformats.org/officeDocument/2006/relationships/image" Target="../media/image23.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79.xml"/><Relationship Id="rId2" Type="http://schemas.openxmlformats.org/officeDocument/2006/relationships/image" Target="../media/image4.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180.xml"/><Relationship Id="rId2" Type="http://schemas.openxmlformats.org/officeDocument/2006/relationships/image" Target="../media/image30.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tags" Target="../tags/tag181.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82.xml"/><Relationship Id="rId2" Type="http://schemas.openxmlformats.org/officeDocument/2006/relationships/image" Target="../media/image4.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183.xml"/><Relationship Id="rId2" Type="http://schemas.openxmlformats.org/officeDocument/2006/relationships/image" Target="../media/image30.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184.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185.xml"/><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186.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3.jpeg"/><Relationship Id="rId3" Type="http://schemas.openxmlformats.org/officeDocument/2006/relationships/image" Target="../media/image4.png"/><Relationship Id="rId2" Type="http://schemas.openxmlformats.org/officeDocument/2006/relationships/image" Target="../media/image42.jpeg"/><Relationship Id="rId1" Type="http://schemas.openxmlformats.org/officeDocument/2006/relationships/image" Target="../media/image41.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4.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6.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7.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8.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5.jpeg"/><Relationship Id="rId2" Type="http://schemas.openxmlformats.org/officeDocument/2006/relationships/image" Target="../media/image50.jpe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jpeg"/><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87.xml"/><Relationship Id="rId2" Type="http://schemas.openxmlformats.org/officeDocument/2006/relationships/image" Target="../media/image4.pn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188.xml"/><Relationship Id="rId2" Type="http://schemas.openxmlformats.org/officeDocument/2006/relationships/image" Target="../media/image30.png"/><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189.xml"/><Relationship Id="rId2" Type="http://schemas.openxmlformats.org/officeDocument/2006/relationships/image" Target="../media/image30.png"/><Relationship Id="rId1" Type="http://schemas.openxmlformats.org/officeDocument/2006/relationships/image" Target="../media/image13.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90.xml"/><Relationship Id="rId2" Type="http://schemas.openxmlformats.org/officeDocument/2006/relationships/image" Target="../media/image4.png"/><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191.xml"/><Relationship Id="rId2" Type="http://schemas.openxmlformats.org/officeDocument/2006/relationships/image" Target="../media/image30.png"/><Relationship Id="rId1" Type="http://schemas.openxmlformats.org/officeDocument/2006/relationships/image" Target="../media/image13.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93.xml"/><Relationship Id="rId5" Type="http://schemas.openxmlformats.org/officeDocument/2006/relationships/image" Target="../media/image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tags" Target="../tags/tag192.xml"/></Relationships>
</file>

<file path=ppt/slides/_rels/slide42.xml.rels><?xml version="1.0" encoding="UTF-8" standalone="yes"?>
<Relationships xmlns="http://schemas.openxmlformats.org/package/2006/relationships"><Relationship Id="rId99" Type="http://schemas.openxmlformats.org/officeDocument/2006/relationships/tags" Target="../tags/tag290.xml"/><Relationship Id="rId98" Type="http://schemas.openxmlformats.org/officeDocument/2006/relationships/tags" Target="../tags/tag289.xml"/><Relationship Id="rId97" Type="http://schemas.openxmlformats.org/officeDocument/2006/relationships/tags" Target="../tags/tag288.xml"/><Relationship Id="rId96" Type="http://schemas.openxmlformats.org/officeDocument/2006/relationships/tags" Target="../tags/tag287.xml"/><Relationship Id="rId95" Type="http://schemas.openxmlformats.org/officeDocument/2006/relationships/tags" Target="../tags/tag286.xml"/><Relationship Id="rId94" Type="http://schemas.openxmlformats.org/officeDocument/2006/relationships/tags" Target="../tags/tag285.xml"/><Relationship Id="rId93" Type="http://schemas.openxmlformats.org/officeDocument/2006/relationships/tags" Target="../tags/tag284.xml"/><Relationship Id="rId92" Type="http://schemas.openxmlformats.org/officeDocument/2006/relationships/tags" Target="../tags/tag283.xml"/><Relationship Id="rId91" Type="http://schemas.openxmlformats.org/officeDocument/2006/relationships/tags" Target="../tags/tag282.xml"/><Relationship Id="rId90" Type="http://schemas.openxmlformats.org/officeDocument/2006/relationships/tags" Target="../tags/tag281.xml"/><Relationship Id="rId9" Type="http://schemas.openxmlformats.org/officeDocument/2006/relationships/tags" Target="../tags/tag200.xml"/><Relationship Id="rId89" Type="http://schemas.openxmlformats.org/officeDocument/2006/relationships/tags" Target="../tags/tag280.xml"/><Relationship Id="rId88" Type="http://schemas.openxmlformats.org/officeDocument/2006/relationships/tags" Target="../tags/tag279.xml"/><Relationship Id="rId87" Type="http://schemas.openxmlformats.org/officeDocument/2006/relationships/tags" Target="../tags/tag278.xml"/><Relationship Id="rId86" Type="http://schemas.openxmlformats.org/officeDocument/2006/relationships/tags" Target="../tags/tag277.xml"/><Relationship Id="rId85" Type="http://schemas.openxmlformats.org/officeDocument/2006/relationships/tags" Target="../tags/tag276.xml"/><Relationship Id="rId84" Type="http://schemas.openxmlformats.org/officeDocument/2006/relationships/tags" Target="../tags/tag275.xml"/><Relationship Id="rId83" Type="http://schemas.openxmlformats.org/officeDocument/2006/relationships/tags" Target="../tags/tag274.xml"/><Relationship Id="rId82" Type="http://schemas.openxmlformats.org/officeDocument/2006/relationships/tags" Target="../tags/tag273.xml"/><Relationship Id="rId81" Type="http://schemas.openxmlformats.org/officeDocument/2006/relationships/tags" Target="../tags/tag272.xml"/><Relationship Id="rId80" Type="http://schemas.openxmlformats.org/officeDocument/2006/relationships/tags" Target="../tags/tag271.xml"/><Relationship Id="rId8" Type="http://schemas.openxmlformats.org/officeDocument/2006/relationships/tags" Target="../tags/tag199.xml"/><Relationship Id="rId79" Type="http://schemas.openxmlformats.org/officeDocument/2006/relationships/tags" Target="../tags/tag270.xml"/><Relationship Id="rId78" Type="http://schemas.openxmlformats.org/officeDocument/2006/relationships/tags" Target="../tags/tag269.xml"/><Relationship Id="rId77" Type="http://schemas.openxmlformats.org/officeDocument/2006/relationships/tags" Target="../tags/tag268.xml"/><Relationship Id="rId76" Type="http://schemas.openxmlformats.org/officeDocument/2006/relationships/tags" Target="../tags/tag267.xml"/><Relationship Id="rId75" Type="http://schemas.openxmlformats.org/officeDocument/2006/relationships/tags" Target="../tags/tag266.xml"/><Relationship Id="rId74" Type="http://schemas.openxmlformats.org/officeDocument/2006/relationships/tags" Target="../tags/tag265.xml"/><Relationship Id="rId73" Type="http://schemas.openxmlformats.org/officeDocument/2006/relationships/tags" Target="../tags/tag264.xml"/><Relationship Id="rId72" Type="http://schemas.openxmlformats.org/officeDocument/2006/relationships/tags" Target="../tags/tag263.xml"/><Relationship Id="rId71" Type="http://schemas.openxmlformats.org/officeDocument/2006/relationships/tags" Target="../tags/tag262.xml"/><Relationship Id="rId70" Type="http://schemas.openxmlformats.org/officeDocument/2006/relationships/tags" Target="../tags/tag261.xml"/><Relationship Id="rId7" Type="http://schemas.openxmlformats.org/officeDocument/2006/relationships/tags" Target="../tags/tag198.xml"/><Relationship Id="rId69" Type="http://schemas.openxmlformats.org/officeDocument/2006/relationships/tags" Target="../tags/tag260.xml"/><Relationship Id="rId68" Type="http://schemas.openxmlformats.org/officeDocument/2006/relationships/tags" Target="../tags/tag259.xml"/><Relationship Id="rId67" Type="http://schemas.openxmlformats.org/officeDocument/2006/relationships/tags" Target="../tags/tag258.xml"/><Relationship Id="rId66" Type="http://schemas.openxmlformats.org/officeDocument/2006/relationships/tags" Target="../tags/tag257.xml"/><Relationship Id="rId65" Type="http://schemas.openxmlformats.org/officeDocument/2006/relationships/tags" Target="../tags/tag256.xml"/><Relationship Id="rId64" Type="http://schemas.openxmlformats.org/officeDocument/2006/relationships/tags" Target="../tags/tag255.xml"/><Relationship Id="rId63" Type="http://schemas.openxmlformats.org/officeDocument/2006/relationships/tags" Target="../tags/tag254.xml"/><Relationship Id="rId62" Type="http://schemas.openxmlformats.org/officeDocument/2006/relationships/tags" Target="../tags/tag253.xml"/><Relationship Id="rId61" Type="http://schemas.openxmlformats.org/officeDocument/2006/relationships/tags" Target="../tags/tag252.xml"/><Relationship Id="rId60" Type="http://schemas.openxmlformats.org/officeDocument/2006/relationships/tags" Target="../tags/tag251.xml"/><Relationship Id="rId6" Type="http://schemas.openxmlformats.org/officeDocument/2006/relationships/tags" Target="../tags/tag197.xml"/><Relationship Id="rId59" Type="http://schemas.openxmlformats.org/officeDocument/2006/relationships/tags" Target="../tags/tag250.xml"/><Relationship Id="rId58" Type="http://schemas.openxmlformats.org/officeDocument/2006/relationships/tags" Target="../tags/tag249.xml"/><Relationship Id="rId57" Type="http://schemas.openxmlformats.org/officeDocument/2006/relationships/tags" Target="../tags/tag248.xml"/><Relationship Id="rId56" Type="http://schemas.openxmlformats.org/officeDocument/2006/relationships/tags" Target="../tags/tag247.xml"/><Relationship Id="rId55" Type="http://schemas.openxmlformats.org/officeDocument/2006/relationships/tags" Target="../tags/tag246.xml"/><Relationship Id="rId54" Type="http://schemas.openxmlformats.org/officeDocument/2006/relationships/tags" Target="../tags/tag245.xml"/><Relationship Id="rId53" Type="http://schemas.openxmlformats.org/officeDocument/2006/relationships/tags" Target="../tags/tag244.xml"/><Relationship Id="rId52" Type="http://schemas.openxmlformats.org/officeDocument/2006/relationships/tags" Target="../tags/tag243.xml"/><Relationship Id="rId51" Type="http://schemas.openxmlformats.org/officeDocument/2006/relationships/tags" Target="../tags/tag242.xml"/><Relationship Id="rId50" Type="http://schemas.openxmlformats.org/officeDocument/2006/relationships/tags" Target="../tags/tag241.xml"/><Relationship Id="rId5" Type="http://schemas.openxmlformats.org/officeDocument/2006/relationships/tags" Target="../tags/tag196.xml"/><Relationship Id="rId49" Type="http://schemas.openxmlformats.org/officeDocument/2006/relationships/tags" Target="../tags/tag240.xml"/><Relationship Id="rId48" Type="http://schemas.openxmlformats.org/officeDocument/2006/relationships/tags" Target="../tags/tag239.xml"/><Relationship Id="rId47" Type="http://schemas.openxmlformats.org/officeDocument/2006/relationships/tags" Target="../tags/tag238.xml"/><Relationship Id="rId46" Type="http://schemas.openxmlformats.org/officeDocument/2006/relationships/tags" Target="../tags/tag237.xml"/><Relationship Id="rId45" Type="http://schemas.openxmlformats.org/officeDocument/2006/relationships/tags" Target="../tags/tag236.xml"/><Relationship Id="rId44" Type="http://schemas.openxmlformats.org/officeDocument/2006/relationships/tags" Target="../tags/tag235.xml"/><Relationship Id="rId43" Type="http://schemas.openxmlformats.org/officeDocument/2006/relationships/tags" Target="../tags/tag234.xml"/><Relationship Id="rId42" Type="http://schemas.openxmlformats.org/officeDocument/2006/relationships/tags" Target="../tags/tag233.xml"/><Relationship Id="rId41" Type="http://schemas.openxmlformats.org/officeDocument/2006/relationships/tags" Target="../tags/tag232.xml"/><Relationship Id="rId40" Type="http://schemas.openxmlformats.org/officeDocument/2006/relationships/tags" Target="../tags/tag231.xml"/><Relationship Id="rId4" Type="http://schemas.openxmlformats.org/officeDocument/2006/relationships/tags" Target="../tags/tag195.xml"/><Relationship Id="rId39" Type="http://schemas.openxmlformats.org/officeDocument/2006/relationships/tags" Target="../tags/tag230.xml"/><Relationship Id="rId38" Type="http://schemas.openxmlformats.org/officeDocument/2006/relationships/tags" Target="../tags/tag229.xml"/><Relationship Id="rId37" Type="http://schemas.openxmlformats.org/officeDocument/2006/relationships/tags" Target="../tags/tag228.xml"/><Relationship Id="rId36" Type="http://schemas.openxmlformats.org/officeDocument/2006/relationships/tags" Target="../tags/tag227.xml"/><Relationship Id="rId35" Type="http://schemas.openxmlformats.org/officeDocument/2006/relationships/tags" Target="../tags/tag226.xml"/><Relationship Id="rId34" Type="http://schemas.openxmlformats.org/officeDocument/2006/relationships/tags" Target="../tags/tag225.xml"/><Relationship Id="rId33" Type="http://schemas.openxmlformats.org/officeDocument/2006/relationships/tags" Target="../tags/tag224.xml"/><Relationship Id="rId32" Type="http://schemas.openxmlformats.org/officeDocument/2006/relationships/tags" Target="../tags/tag223.xml"/><Relationship Id="rId31" Type="http://schemas.openxmlformats.org/officeDocument/2006/relationships/tags" Target="../tags/tag222.xml"/><Relationship Id="rId30" Type="http://schemas.openxmlformats.org/officeDocument/2006/relationships/tags" Target="../tags/tag221.xml"/><Relationship Id="rId3" Type="http://schemas.openxmlformats.org/officeDocument/2006/relationships/tags" Target="../tags/tag194.xml"/><Relationship Id="rId29" Type="http://schemas.openxmlformats.org/officeDocument/2006/relationships/tags" Target="../tags/tag220.xml"/><Relationship Id="rId28" Type="http://schemas.openxmlformats.org/officeDocument/2006/relationships/tags" Target="../tags/tag219.xml"/><Relationship Id="rId27" Type="http://schemas.openxmlformats.org/officeDocument/2006/relationships/tags" Target="../tags/tag218.xml"/><Relationship Id="rId26" Type="http://schemas.openxmlformats.org/officeDocument/2006/relationships/tags" Target="../tags/tag217.xml"/><Relationship Id="rId25" Type="http://schemas.openxmlformats.org/officeDocument/2006/relationships/tags" Target="../tags/tag216.xml"/><Relationship Id="rId24" Type="http://schemas.openxmlformats.org/officeDocument/2006/relationships/tags" Target="../tags/tag215.xml"/><Relationship Id="rId23" Type="http://schemas.openxmlformats.org/officeDocument/2006/relationships/tags" Target="../tags/tag214.xml"/><Relationship Id="rId22" Type="http://schemas.openxmlformats.org/officeDocument/2006/relationships/tags" Target="../tags/tag213.xml"/><Relationship Id="rId21" Type="http://schemas.openxmlformats.org/officeDocument/2006/relationships/tags" Target="../tags/tag212.xml"/><Relationship Id="rId20" Type="http://schemas.openxmlformats.org/officeDocument/2006/relationships/tags" Target="../tags/tag211.xml"/><Relationship Id="rId2" Type="http://schemas.openxmlformats.org/officeDocument/2006/relationships/image" Target="../media/image12.jpeg"/><Relationship Id="rId19" Type="http://schemas.openxmlformats.org/officeDocument/2006/relationships/tags" Target="../tags/tag210.xml"/><Relationship Id="rId18" Type="http://schemas.openxmlformats.org/officeDocument/2006/relationships/tags" Target="../tags/tag209.xml"/><Relationship Id="rId17" Type="http://schemas.openxmlformats.org/officeDocument/2006/relationships/tags" Target="../tags/tag208.xml"/><Relationship Id="rId16" Type="http://schemas.openxmlformats.org/officeDocument/2006/relationships/tags" Target="../tags/tag207.xml"/><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0" Type="http://schemas.openxmlformats.org/officeDocument/2006/relationships/slideLayout" Target="../slideLayouts/slideLayout1.xml"/><Relationship Id="rId12" Type="http://schemas.openxmlformats.org/officeDocument/2006/relationships/tags" Target="../tags/tag203.xml"/><Relationship Id="rId119" Type="http://schemas.openxmlformats.org/officeDocument/2006/relationships/image" Target="../media/image4.png"/><Relationship Id="rId118" Type="http://schemas.openxmlformats.org/officeDocument/2006/relationships/tags" Target="../tags/tag309.xml"/><Relationship Id="rId117" Type="http://schemas.openxmlformats.org/officeDocument/2006/relationships/tags" Target="../tags/tag308.xml"/><Relationship Id="rId116" Type="http://schemas.openxmlformats.org/officeDocument/2006/relationships/tags" Target="../tags/tag307.xml"/><Relationship Id="rId115" Type="http://schemas.openxmlformats.org/officeDocument/2006/relationships/tags" Target="../tags/tag306.xml"/><Relationship Id="rId114" Type="http://schemas.openxmlformats.org/officeDocument/2006/relationships/tags" Target="../tags/tag305.xml"/><Relationship Id="rId113" Type="http://schemas.openxmlformats.org/officeDocument/2006/relationships/tags" Target="../tags/tag304.xml"/><Relationship Id="rId112" Type="http://schemas.openxmlformats.org/officeDocument/2006/relationships/tags" Target="../tags/tag303.xml"/><Relationship Id="rId111" Type="http://schemas.openxmlformats.org/officeDocument/2006/relationships/tags" Target="../tags/tag302.xml"/><Relationship Id="rId110" Type="http://schemas.openxmlformats.org/officeDocument/2006/relationships/tags" Target="../tags/tag301.xml"/><Relationship Id="rId11" Type="http://schemas.openxmlformats.org/officeDocument/2006/relationships/tags" Target="../tags/tag202.xml"/><Relationship Id="rId109" Type="http://schemas.openxmlformats.org/officeDocument/2006/relationships/tags" Target="../tags/tag300.xml"/><Relationship Id="rId108" Type="http://schemas.openxmlformats.org/officeDocument/2006/relationships/tags" Target="../tags/tag299.xml"/><Relationship Id="rId107" Type="http://schemas.openxmlformats.org/officeDocument/2006/relationships/tags" Target="../tags/tag298.xml"/><Relationship Id="rId106" Type="http://schemas.openxmlformats.org/officeDocument/2006/relationships/tags" Target="../tags/tag297.xml"/><Relationship Id="rId105" Type="http://schemas.openxmlformats.org/officeDocument/2006/relationships/tags" Target="../tags/tag296.xml"/><Relationship Id="rId104" Type="http://schemas.openxmlformats.org/officeDocument/2006/relationships/tags" Target="../tags/tag295.xml"/><Relationship Id="rId103" Type="http://schemas.openxmlformats.org/officeDocument/2006/relationships/tags" Target="../tags/tag294.xml"/><Relationship Id="rId102" Type="http://schemas.openxmlformats.org/officeDocument/2006/relationships/tags" Target="../tags/tag293.xml"/><Relationship Id="rId101" Type="http://schemas.openxmlformats.org/officeDocument/2006/relationships/tags" Target="../tags/tag292.xml"/><Relationship Id="rId100" Type="http://schemas.openxmlformats.org/officeDocument/2006/relationships/tags" Target="../tags/tag291.xml"/><Relationship Id="rId10" Type="http://schemas.openxmlformats.org/officeDocument/2006/relationships/tags" Target="../tags/tag201.xml"/><Relationship Id="rId1" Type="http://schemas.openxmlformats.org/officeDocument/2006/relationships/image" Target="../media/image1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310.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4.jpeg"/><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jpe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7.jpe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8.jpe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9.jpeg"/><Relationship Id="rId3" Type="http://schemas.openxmlformats.org/officeDocument/2006/relationships/image" Target="../media/image55.jpeg"/><Relationship Id="rId2" Type="http://schemas.openxmlformats.org/officeDocument/2006/relationships/image" Target="../media/image60.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9" Type="http://schemas.openxmlformats.org/officeDocument/2006/relationships/tags" Target="../tags/tag159.xml"/><Relationship Id="rId98" Type="http://schemas.openxmlformats.org/officeDocument/2006/relationships/tags" Target="../tags/tag158.xml"/><Relationship Id="rId97" Type="http://schemas.openxmlformats.org/officeDocument/2006/relationships/tags" Target="../tags/tag157.xml"/><Relationship Id="rId96" Type="http://schemas.openxmlformats.org/officeDocument/2006/relationships/tags" Target="../tags/tag156.xml"/><Relationship Id="rId95" Type="http://schemas.openxmlformats.org/officeDocument/2006/relationships/tags" Target="../tags/tag155.xml"/><Relationship Id="rId94" Type="http://schemas.openxmlformats.org/officeDocument/2006/relationships/tags" Target="../tags/tag154.xml"/><Relationship Id="rId93" Type="http://schemas.openxmlformats.org/officeDocument/2006/relationships/tags" Target="../tags/tag153.xml"/><Relationship Id="rId92" Type="http://schemas.openxmlformats.org/officeDocument/2006/relationships/tags" Target="../tags/tag152.xml"/><Relationship Id="rId91" Type="http://schemas.openxmlformats.org/officeDocument/2006/relationships/tags" Target="../tags/tag151.xml"/><Relationship Id="rId90" Type="http://schemas.openxmlformats.org/officeDocument/2006/relationships/tags" Target="../tags/tag150.xml"/><Relationship Id="rId9" Type="http://schemas.openxmlformats.org/officeDocument/2006/relationships/tags" Target="../tags/tag69.xml"/><Relationship Id="rId89" Type="http://schemas.openxmlformats.org/officeDocument/2006/relationships/tags" Target="../tags/tag149.xml"/><Relationship Id="rId88" Type="http://schemas.openxmlformats.org/officeDocument/2006/relationships/tags" Target="../tags/tag148.xml"/><Relationship Id="rId87" Type="http://schemas.openxmlformats.org/officeDocument/2006/relationships/tags" Target="../tags/tag147.xml"/><Relationship Id="rId86" Type="http://schemas.openxmlformats.org/officeDocument/2006/relationships/tags" Target="../tags/tag146.xml"/><Relationship Id="rId85" Type="http://schemas.openxmlformats.org/officeDocument/2006/relationships/tags" Target="../tags/tag145.xml"/><Relationship Id="rId84" Type="http://schemas.openxmlformats.org/officeDocument/2006/relationships/tags" Target="../tags/tag144.xml"/><Relationship Id="rId83" Type="http://schemas.openxmlformats.org/officeDocument/2006/relationships/tags" Target="../tags/tag143.xml"/><Relationship Id="rId82" Type="http://schemas.openxmlformats.org/officeDocument/2006/relationships/tags" Target="../tags/tag142.xml"/><Relationship Id="rId81" Type="http://schemas.openxmlformats.org/officeDocument/2006/relationships/tags" Target="../tags/tag141.xml"/><Relationship Id="rId80" Type="http://schemas.openxmlformats.org/officeDocument/2006/relationships/tags" Target="../tags/tag140.xml"/><Relationship Id="rId8" Type="http://schemas.openxmlformats.org/officeDocument/2006/relationships/tags" Target="../tags/tag68.xml"/><Relationship Id="rId79" Type="http://schemas.openxmlformats.org/officeDocument/2006/relationships/tags" Target="../tags/tag139.xml"/><Relationship Id="rId78" Type="http://schemas.openxmlformats.org/officeDocument/2006/relationships/tags" Target="../tags/tag138.xml"/><Relationship Id="rId77" Type="http://schemas.openxmlformats.org/officeDocument/2006/relationships/tags" Target="../tags/tag137.xml"/><Relationship Id="rId76" Type="http://schemas.openxmlformats.org/officeDocument/2006/relationships/tags" Target="../tags/tag136.xml"/><Relationship Id="rId75" Type="http://schemas.openxmlformats.org/officeDocument/2006/relationships/tags" Target="../tags/tag135.xml"/><Relationship Id="rId74" Type="http://schemas.openxmlformats.org/officeDocument/2006/relationships/tags" Target="../tags/tag134.xml"/><Relationship Id="rId73" Type="http://schemas.openxmlformats.org/officeDocument/2006/relationships/tags" Target="../tags/tag133.xml"/><Relationship Id="rId72" Type="http://schemas.openxmlformats.org/officeDocument/2006/relationships/tags" Target="../tags/tag132.xml"/><Relationship Id="rId71" Type="http://schemas.openxmlformats.org/officeDocument/2006/relationships/tags" Target="../tags/tag131.xml"/><Relationship Id="rId70" Type="http://schemas.openxmlformats.org/officeDocument/2006/relationships/tags" Target="../tags/tag130.xml"/><Relationship Id="rId7" Type="http://schemas.openxmlformats.org/officeDocument/2006/relationships/tags" Target="../tags/tag67.xml"/><Relationship Id="rId69" Type="http://schemas.openxmlformats.org/officeDocument/2006/relationships/tags" Target="../tags/tag129.xml"/><Relationship Id="rId68" Type="http://schemas.openxmlformats.org/officeDocument/2006/relationships/tags" Target="../tags/tag128.xml"/><Relationship Id="rId67" Type="http://schemas.openxmlformats.org/officeDocument/2006/relationships/tags" Target="../tags/tag127.xml"/><Relationship Id="rId66" Type="http://schemas.openxmlformats.org/officeDocument/2006/relationships/tags" Target="../tags/tag126.xml"/><Relationship Id="rId65" Type="http://schemas.openxmlformats.org/officeDocument/2006/relationships/tags" Target="../tags/tag125.xml"/><Relationship Id="rId64" Type="http://schemas.openxmlformats.org/officeDocument/2006/relationships/tags" Target="../tags/tag124.xml"/><Relationship Id="rId63" Type="http://schemas.openxmlformats.org/officeDocument/2006/relationships/tags" Target="../tags/tag123.xml"/><Relationship Id="rId62" Type="http://schemas.openxmlformats.org/officeDocument/2006/relationships/tags" Target="../tags/tag122.xml"/><Relationship Id="rId61" Type="http://schemas.openxmlformats.org/officeDocument/2006/relationships/tags" Target="../tags/tag121.xml"/><Relationship Id="rId60" Type="http://schemas.openxmlformats.org/officeDocument/2006/relationships/tags" Target="../tags/tag120.xml"/><Relationship Id="rId6" Type="http://schemas.openxmlformats.org/officeDocument/2006/relationships/tags" Target="../tags/tag66.xml"/><Relationship Id="rId59" Type="http://schemas.openxmlformats.org/officeDocument/2006/relationships/tags" Target="../tags/tag119.xml"/><Relationship Id="rId58" Type="http://schemas.openxmlformats.org/officeDocument/2006/relationships/tags" Target="../tags/tag118.xml"/><Relationship Id="rId57" Type="http://schemas.openxmlformats.org/officeDocument/2006/relationships/tags" Target="../tags/tag117.xml"/><Relationship Id="rId56" Type="http://schemas.openxmlformats.org/officeDocument/2006/relationships/tags" Target="../tags/tag116.xml"/><Relationship Id="rId55" Type="http://schemas.openxmlformats.org/officeDocument/2006/relationships/tags" Target="../tags/tag115.xml"/><Relationship Id="rId54" Type="http://schemas.openxmlformats.org/officeDocument/2006/relationships/tags" Target="../tags/tag114.xml"/><Relationship Id="rId53" Type="http://schemas.openxmlformats.org/officeDocument/2006/relationships/tags" Target="../tags/tag113.xml"/><Relationship Id="rId52" Type="http://schemas.openxmlformats.org/officeDocument/2006/relationships/tags" Target="../tags/tag112.xml"/><Relationship Id="rId51" Type="http://schemas.openxmlformats.org/officeDocument/2006/relationships/tags" Target="../tags/tag111.xml"/><Relationship Id="rId50" Type="http://schemas.openxmlformats.org/officeDocument/2006/relationships/tags" Target="../tags/tag110.xml"/><Relationship Id="rId5" Type="http://schemas.openxmlformats.org/officeDocument/2006/relationships/tags" Target="../tags/tag65.xml"/><Relationship Id="rId49" Type="http://schemas.openxmlformats.org/officeDocument/2006/relationships/tags" Target="../tags/tag109.xml"/><Relationship Id="rId48" Type="http://schemas.openxmlformats.org/officeDocument/2006/relationships/tags" Target="../tags/tag108.xml"/><Relationship Id="rId47" Type="http://schemas.openxmlformats.org/officeDocument/2006/relationships/tags" Target="../tags/tag107.xml"/><Relationship Id="rId46" Type="http://schemas.openxmlformats.org/officeDocument/2006/relationships/tags" Target="../tags/tag106.xml"/><Relationship Id="rId45" Type="http://schemas.openxmlformats.org/officeDocument/2006/relationships/tags" Target="../tags/tag105.xml"/><Relationship Id="rId44" Type="http://schemas.openxmlformats.org/officeDocument/2006/relationships/tags" Target="../tags/tag104.xml"/><Relationship Id="rId43" Type="http://schemas.openxmlformats.org/officeDocument/2006/relationships/tags" Target="../tags/tag103.xml"/><Relationship Id="rId42" Type="http://schemas.openxmlformats.org/officeDocument/2006/relationships/tags" Target="../tags/tag102.xml"/><Relationship Id="rId41" Type="http://schemas.openxmlformats.org/officeDocument/2006/relationships/tags" Target="../tags/tag101.xml"/><Relationship Id="rId40" Type="http://schemas.openxmlformats.org/officeDocument/2006/relationships/tags" Target="../tags/tag100.xml"/><Relationship Id="rId4" Type="http://schemas.openxmlformats.org/officeDocument/2006/relationships/tags" Target="../tags/tag64.xml"/><Relationship Id="rId39" Type="http://schemas.openxmlformats.org/officeDocument/2006/relationships/tags" Target="../tags/tag99.xml"/><Relationship Id="rId38" Type="http://schemas.openxmlformats.org/officeDocument/2006/relationships/tags" Target="../tags/tag98.xml"/><Relationship Id="rId37" Type="http://schemas.openxmlformats.org/officeDocument/2006/relationships/tags" Target="../tags/tag97.xml"/><Relationship Id="rId36" Type="http://schemas.openxmlformats.org/officeDocument/2006/relationships/tags" Target="../tags/tag96.xml"/><Relationship Id="rId35" Type="http://schemas.openxmlformats.org/officeDocument/2006/relationships/tags" Target="../tags/tag95.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tags" Target="../tags/tag63.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image" Target="../media/image12.jpeg"/><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0" Type="http://schemas.openxmlformats.org/officeDocument/2006/relationships/slideLayout" Target="../slideLayouts/slideLayout1.xml"/><Relationship Id="rId12" Type="http://schemas.openxmlformats.org/officeDocument/2006/relationships/tags" Target="../tags/tag72.xml"/><Relationship Id="rId119" Type="http://schemas.openxmlformats.org/officeDocument/2006/relationships/image" Target="../media/image4.png"/><Relationship Id="rId118" Type="http://schemas.openxmlformats.org/officeDocument/2006/relationships/tags" Target="../tags/tag178.xml"/><Relationship Id="rId117" Type="http://schemas.openxmlformats.org/officeDocument/2006/relationships/tags" Target="../tags/tag177.xml"/><Relationship Id="rId116" Type="http://schemas.openxmlformats.org/officeDocument/2006/relationships/tags" Target="../tags/tag176.xml"/><Relationship Id="rId115" Type="http://schemas.openxmlformats.org/officeDocument/2006/relationships/tags" Target="../tags/tag175.xml"/><Relationship Id="rId114" Type="http://schemas.openxmlformats.org/officeDocument/2006/relationships/tags" Target="../tags/tag174.xml"/><Relationship Id="rId113" Type="http://schemas.openxmlformats.org/officeDocument/2006/relationships/tags" Target="../tags/tag173.xml"/><Relationship Id="rId112" Type="http://schemas.openxmlformats.org/officeDocument/2006/relationships/tags" Target="../tags/tag172.xml"/><Relationship Id="rId111" Type="http://schemas.openxmlformats.org/officeDocument/2006/relationships/tags" Target="../tags/tag171.xml"/><Relationship Id="rId110" Type="http://schemas.openxmlformats.org/officeDocument/2006/relationships/tags" Target="../tags/tag170.xml"/><Relationship Id="rId11" Type="http://schemas.openxmlformats.org/officeDocument/2006/relationships/tags" Target="../tags/tag71.xml"/><Relationship Id="rId109" Type="http://schemas.openxmlformats.org/officeDocument/2006/relationships/tags" Target="../tags/tag169.xml"/><Relationship Id="rId108" Type="http://schemas.openxmlformats.org/officeDocument/2006/relationships/tags" Target="../tags/tag168.xml"/><Relationship Id="rId107" Type="http://schemas.openxmlformats.org/officeDocument/2006/relationships/tags" Target="../tags/tag167.xml"/><Relationship Id="rId106" Type="http://schemas.openxmlformats.org/officeDocument/2006/relationships/tags" Target="../tags/tag166.xml"/><Relationship Id="rId105" Type="http://schemas.openxmlformats.org/officeDocument/2006/relationships/tags" Target="../tags/tag165.xml"/><Relationship Id="rId104" Type="http://schemas.openxmlformats.org/officeDocument/2006/relationships/tags" Target="../tags/tag164.xml"/><Relationship Id="rId103" Type="http://schemas.openxmlformats.org/officeDocument/2006/relationships/tags" Target="../tags/tag163.xml"/><Relationship Id="rId102" Type="http://schemas.openxmlformats.org/officeDocument/2006/relationships/tags" Target="../tags/tag162.xml"/><Relationship Id="rId101" Type="http://schemas.openxmlformats.org/officeDocument/2006/relationships/tags" Target="../tags/tag161.xml"/><Relationship Id="rId100" Type="http://schemas.openxmlformats.org/officeDocument/2006/relationships/tags" Target="../tags/tag160.xml"/><Relationship Id="rId10" Type="http://schemas.openxmlformats.org/officeDocument/2006/relationships/tags" Target="../tags/tag70.xml"/><Relationship Id="rId1" Type="http://schemas.openxmlformats.org/officeDocument/2006/relationships/image" Target="../media/image11.jpe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0.jpeg"/><Relationship Id="rId3" Type="http://schemas.openxmlformats.org/officeDocument/2006/relationships/image" Target="../media/image54.jpeg"/><Relationship Id="rId2" Type="http://schemas.openxmlformats.org/officeDocument/2006/relationships/image" Target="../media/image55.jpeg"/><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11.xml"/><Relationship Id="rId2" Type="http://schemas.openxmlformats.org/officeDocument/2006/relationships/image" Target="../media/image4.png"/><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312.xml"/><Relationship Id="rId2" Type="http://schemas.openxmlformats.org/officeDocument/2006/relationships/image" Target="../media/image30.png"/><Relationship Id="rId1"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3.xml"/><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3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14.xml"/><Relationship Id="rId2" Type="http://schemas.openxmlformats.org/officeDocument/2006/relationships/image" Target="../media/image4.png"/><Relationship Id="rId1"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4.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1.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4.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3.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4.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4.jpeg"/><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4.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5.jpeg"/><Relationship Id="rId3" Type="http://schemas.openxmlformats.org/officeDocument/2006/relationships/image" Target="../media/image62.jpeg"/><Relationship Id="rId2" Type="http://schemas.openxmlformats.org/officeDocument/2006/relationships/image" Target="../media/image66.jpeg"/><Relationship Id="rId1" Type="http://schemas.openxmlformats.org/officeDocument/2006/relationships/image" Target="../media/image4.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6.jpeg"/><Relationship Id="rId3" Type="http://schemas.openxmlformats.org/officeDocument/2006/relationships/image" Target="../media/image61.jpeg"/><Relationship Id="rId2" Type="http://schemas.openxmlformats.org/officeDocument/2006/relationships/image" Target="../media/image62.jpeg"/><Relationship Id="rId1" Type="http://schemas.openxmlformats.org/officeDocument/2006/relationships/image" Target="../media/image4.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15.xml"/><Relationship Id="rId2" Type="http://schemas.openxmlformats.org/officeDocument/2006/relationships/image" Target="../media/image4.png"/><Relationship Id="rId1" Type="http://schemas.openxmlformats.org/officeDocument/2006/relationships/image" Target="../media/image29.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16.xml"/><Relationship Id="rId2" Type="http://schemas.openxmlformats.org/officeDocument/2006/relationships/image" Target="../media/image4.png"/><Relationship Id="rId1" Type="http://schemas.openxmlformats.org/officeDocument/2006/relationships/image" Target="../media/image29.png"/></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tags" Target="../tags/tag317.xml"/><Relationship Id="rId2" Type="http://schemas.openxmlformats.org/officeDocument/2006/relationships/image" Target="../media/image30.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image" Target="../media/image21.jpeg"/><Relationship Id="rId8" Type="http://schemas.openxmlformats.org/officeDocument/2006/relationships/image" Target="../media/image20.jpeg"/><Relationship Id="rId7" Type="http://schemas.openxmlformats.org/officeDocument/2006/relationships/image" Target="../media/image19.jpeg"/><Relationship Id="rId6" Type="http://schemas.openxmlformats.org/officeDocument/2006/relationships/image" Target="../media/image18.jpeg"/><Relationship Id="rId5" Type="http://schemas.openxmlformats.org/officeDocument/2006/relationships/image" Target="../media/image4.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0" Type="http://schemas.openxmlformats.org/officeDocument/2006/relationships/slideLayout" Target="../slideLayouts/slideLayout7.xml"/><Relationship Id="rId1"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image" Target="../media/image4.png"/><Relationship Id="rId1"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21.xml"/><Relationship Id="rId5" Type="http://schemas.openxmlformats.org/officeDocument/2006/relationships/image" Target="../media/image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tags" Target="../tags/tag320.xml"/></Relationships>
</file>

<file path=ppt/slides/_rels/slide76.xml.rels><?xml version="1.0" encoding="UTF-8" standalone="yes"?>
<Relationships xmlns="http://schemas.openxmlformats.org/package/2006/relationships"><Relationship Id="rId99" Type="http://schemas.openxmlformats.org/officeDocument/2006/relationships/tags" Target="../tags/tag418.xml"/><Relationship Id="rId98" Type="http://schemas.openxmlformats.org/officeDocument/2006/relationships/tags" Target="../tags/tag417.xml"/><Relationship Id="rId97" Type="http://schemas.openxmlformats.org/officeDocument/2006/relationships/tags" Target="../tags/tag416.xml"/><Relationship Id="rId96" Type="http://schemas.openxmlformats.org/officeDocument/2006/relationships/tags" Target="../tags/tag415.xml"/><Relationship Id="rId95" Type="http://schemas.openxmlformats.org/officeDocument/2006/relationships/tags" Target="../tags/tag414.xml"/><Relationship Id="rId94" Type="http://schemas.openxmlformats.org/officeDocument/2006/relationships/tags" Target="../tags/tag413.xml"/><Relationship Id="rId93" Type="http://schemas.openxmlformats.org/officeDocument/2006/relationships/tags" Target="../tags/tag412.xml"/><Relationship Id="rId92" Type="http://schemas.openxmlformats.org/officeDocument/2006/relationships/tags" Target="../tags/tag411.xml"/><Relationship Id="rId91" Type="http://schemas.openxmlformats.org/officeDocument/2006/relationships/tags" Target="../tags/tag410.xml"/><Relationship Id="rId90" Type="http://schemas.openxmlformats.org/officeDocument/2006/relationships/tags" Target="../tags/tag409.xml"/><Relationship Id="rId9" Type="http://schemas.openxmlformats.org/officeDocument/2006/relationships/tags" Target="../tags/tag328.xml"/><Relationship Id="rId89" Type="http://schemas.openxmlformats.org/officeDocument/2006/relationships/tags" Target="../tags/tag408.xml"/><Relationship Id="rId88" Type="http://schemas.openxmlformats.org/officeDocument/2006/relationships/tags" Target="../tags/tag407.xml"/><Relationship Id="rId87" Type="http://schemas.openxmlformats.org/officeDocument/2006/relationships/tags" Target="../tags/tag406.xml"/><Relationship Id="rId86" Type="http://schemas.openxmlformats.org/officeDocument/2006/relationships/tags" Target="../tags/tag405.xml"/><Relationship Id="rId85" Type="http://schemas.openxmlformats.org/officeDocument/2006/relationships/tags" Target="../tags/tag404.xml"/><Relationship Id="rId84" Type="http://schemas.openxmlformats.org/officeDocument/2006/relationships/tags" Target="../tags/tag403.xml"/><Relationship Id="rId83" Type="http://schemas.openxmlformats.org/officeDocument/2006/relationships/tags" Target="../tags/tag402.xml"/><Relationship Id="rId82" Type="http://schemas.openxmlformats.org/officeDocument/2006/relationships/tags" Target="../tags/tag401.xml"/><Relationship Id="rId81" Type="http://schemas.openxmlformats.org/officeDocument/2006/relationships/tags" Target="../tags/tag400.xml"/><Relationship Id="rId80" Type="http://schemas.openxmlformats.org/officeDocument/2006/relationships/tags" Target="../tags/tag399.xml"/><Relationship Id="rId8" Type="http://schemas.openxmlformats.org/officeDocument/2006/relationships/tags" Target="../tags/tag327.xml"/><Relationship Id="rId79" Type="http://schemas.openxmlformats.org/officeDocument/2006/relationships/tags" Target="../tags/tag398.xml"/><Relationship Id="rId78" Type="http://schemas.openxmlformats.org/officeDocument/2006/relationships/tags" Target="../tags/tag397.xml"/><Relationship Id="rId77" Type="http://schemas.openxmlformats.org/officeDocument/2006/relationships/tags" Target="../tags/tag396.xml"/><Relationship Id="rId76" Type="http://schemas.openxmlformats.org/officeDocument/2006/relationships/tags" Target="../tags/tag395.xml"/><Relationship Id="rId75" Type="http://schemas.openxmlformats.org/officeDocument/2006/relationships/tags" Target="../tags/tag394.xml"/><Relationship Id="rId74" Type="http://schemas.openxmlformats.org/officeDocument/2006/relationships/tags" Target="../tags/tag393.xml"/><Relationship Id="rId73" Type="http://schemas.openxmlformats.org/officeDocument/2006/relationships/tags" Target="../tags/tag392.xml"/><Relationship Id="rId72" Type="http://schemas.openxmlformats.org/officeDocument/2006/relationships/tags" Target="../tags/tag391.xml"/><Relationship Id="rId71" Type="http://schemas.openxmlformats.org/officeDocument/2006/relationships/tags" Target="../tags/tag390.xml"/><Relationship Id="rId70" Type="http://schemas.openxmlformats.org/officeDocument/2006/relationships/tags" Target="../tags/tag389.xml"/><Relationship Id="rId7" Type="http://schemas.openxmlformats.org/officeDocument/2006/relationships/tags" Target="../tags/tag326.xml"/><Relationship Id="rId69" Type="http://schemas.openxmlformats.org/officeDocument/2006/relationships/tags" Target="../tags/tag388.xml"/><Relationship Id="rId68" Type="http://schemas.openxmlformats.org/officeDocument/2006/relationships/tags" Target="../tags/tag387.xml"/><Relationship Id="rId67" Type="http://schemas.openxmlformats.org/officeDocument/2006/relationships/tags" Target="../tags/tag386.xml"/><Relationship Id="rId66" Type="http://schemas.openxmlformats.org/officeDocument/2006/relationships/tags" Target="../tags/tag385.xml"/><Relationship Id="rId65" Type="http://schemas.openxmlformats.org/officeDocument/2006/relationships/tags" Target="../tags/tag384.xml"/><Relationship Id="rId64" Type="http://schemas.openxmlformats.org/officeDocument/2006/relationships/tags" Target="../tags/tag383.xml"/><Relationship Id="rId63" Type="http://schemas.openxmlformats.org/officeDocument/2006/relationships/tags" Target="../tags/tag382.xml"/><Relationship Id="rId62" Type="http://schemas.openxmlformats.org/officeDocument/2006/relationships/tags" Target="../tags/tag381.xml"/><Relationship Id="rId61" Type="http://schemas.openxmlformats.org/officeDocument/2006/relationships/tags" Target="../tags/tag380.xml"/><Relationship Id="rId60" Type="http://schemas.openxmlformats.org/officeDocument/2006/relationships/tags" Target="../tags/tag379.xml"/><Relationship Id="rId6" Type="http://schemas.openxmlformats.org/officeDocument/2006/relationships/tags" Target="../tags/tag325.xml"/><Relationship Id="rId59" Type="http://schemas.openxmlformats.org/officeDocument/2006/relationships/tags" Target="../tags/tag378.xml"/><Relationship Id="rId58" Type="http://schemas.openxmlformats.org/officeDocument/2006/relationships/tags" Target="../tags/tag377.xml"/><Relationship Id="rId57" Type="http://schemas.openxmlformats.org/officeDocument/2006/relationships/tags" Target="../tags/tag376.xml"/><Relationship Id="rId56" Type="http://schemas.openxmlformats.org/officeDocument/2006/relationships/tags" Target="../tags/tag375.xml"/><Relationship Id="rId55" Type="http://schemas.openxmlformats.org/officeDocument/2006/relationships/tags" Target="../tags/tag374.xml"/><Relationship Id="rId54" Type="http://schemas.openxmlformats.org/officeDocument/2006/relationships/tags" Target="../tags/tag373.xml"/><Relationship Id="rId53" Type="http://schemas.openxmlformats.org/officeDocument/2006/relationships/tags" Target="../tags/tag372.xml"/><Relationship Id="rId52" Type="http://schemas.openxmlformats.org/officeDocument/2006/relationships/tags" Target="../tags/tag371.xml"/><Relationship Id="rId51" Type="http://schemas.openxmlformats.org/officeDocument/2006/relationships/tags" Target="../tags/tag370.xml"/><Relationship Id="rId50" Type="http://schemas.openxmlformats.org/officeDocument/2006/relationships/tags" Target="../tags/tag369.xml"/><Relationship Id="rId5" Type="http://schemas.openxmlformats.org/officeDocument/2006/relationships/tags" Target="../tags/tag324.xml"/><Relationship Id="rId49" Type="http://schemas.openxmlformats.org/officeDocument/2006/relationships/tags" Target="../tags/tag368.xml"/><Relationship Id="rId48" Type="http://schemas.openxmlformats.org/officeDocument/2006/relationships/tags" Target="../tags/tag367.xml"/><Relationship Id="rId47" Type="http://schemas.openxmlformats.org/officeDocument/2006/relationships/tags" Target="../tags/tag366.xml"/><Relationship Id="rId46" Type="http://schemas.openxmlformats.org/officeDocument/2006/relationships/tags" Target="../tags/tag365.xml"/><Relationship Id="rId45" Type="http://schemas.openxmlformats.org/officeDocument/2006/relationships/tags" Target="../tags/tag364.xml"/><Relationship Id="rId44" Type="http://schemas.openxmlformats.org/officeDocument/2006/relationships/tags" Target="../tags/tag363.xml"/><Relationship Id="rId43" Type="http://schemas.openxmlformats.org/officeDocument/2006/relationships/tags" Target="../tags/tag362.xml"/><Relationship Id="rId42" Type="http://schemas.openxmlformats.org/officeDocument/2006/relationships/tags" Target="../tags/tag361.xml"/><Relationship Id="rId41" Type="http://schemas.openxmlformats.org/officeDocument/2006/relationships/tags" Target="../tags/tag360.xml"/><Relationship Id="rId40" Type="http://schemas.openxmlformats.org/officeDocument/2006/relationships/tags" Target="../tags/tag359.xml"/><Relationship Id="rId4" Type="http://schemas.openxmlformats.org/officeDocument/2006/relationships/tags" Target="../tags/tag323.xml"/><Relationship Id="rId39" Type="http://schemas.openxmlformats.org/officeDocument/2006/relationships/tags" Target="../tags/tag358.xml"/><Relationship Id="rId38" Type="http://schemas.openxmlformats.org/officeDocument/2006/relationships/tags" Target="../tags/tag357.xml"/><Relationship Id="rId37" Type="http://schemas.openxmlformats.org/officeDocument/2006/relationships/tags" Target="../tags/tag356.xml"/><Relationship Id="rId36" Type="http://schemas.openxmlformats.org/officeDocument/2006/relationships/tags" Target="../tags/tag355.xml"/><Relationship Id="rId35" Type="http://schemas.openxmlformats.org/officeDocument/2006/relationships/tags" Target="../tags/tag354.xml"/><Relationship Id="rId34" Type="http://schemas.openxmlformats.org/officeDocument/2006/relationships/tags" Target="../tags/tag353.xml"/><Relationship Id="rId33" Type="http://schemas.openxmlformats.org/officeDocument/2006/relationships/tags" Target="../tags/tag352.xml"/><Relationship Id="rId32" Type="http://schemas.openxmlformats.org/officeDocument/2006/relationships/tags" Target="../tags/tag351.xml"/><Relationship Id="rId31" Type="http://schemas.openxmlformats.org/officeDocument/2006/relationships/tags" Target="../tags/tag350.xml"/><Relationship Id="rId30" Type="http://schemas.openxmlformats.org/officeDocument/2006/relationships/tags" Target="../tags/tag349.xml"/><Relationship Id="rId3" Type="http://schemas.openxmlformats.org/officeDocument/2006/relationships/tags" Target="../tags/tag322.xml"/><Relationship Id="rId29" Type="http://schemas.openxmlformats.org/officeDocument/2006/relationships/tags" Target="../tags/tag348.xml"/><Relationship Id="rId28" Type="http://schemas.openxmlformats.org/officeDocument/2006/relationships/tags" Target="../tags/tag347.xml"/><Relationship Id="rId27" Type="http://schemas.openxmlformats.org/officeDocument/2006/relationships/tags" Target="../tags/tag346.xml"/><Relationship Id="rId26" Type="http://schemas.openxmlformats.org/officeDocument/2006/relationships/tags" Target="../tags/tag345.xml"/><Relationship Id="rId25" Type="http://schemas.openxmlformats.org/officeDocument/2006/relationships/tags" Target="../tags/tag344.xml"/><Relationship Id="rId24" Type="http://schemas.openxmlformats.org/officeDocument/2006/relationships/tags" Target="../tags/tag343.xml"/><Relationship Id="rId23" Type="http://schemas.openxmlformats.org/officeDocument/2006/relationships/tags" Target="../tags/tag342.xml"/><Relationship Id="rId22" Type="http://schemas.openxmlformats.org/officeDocument/2006/relationships/tags" Target="../tags/tag341.xml"/><Relationship Id="rId21" Type="http://schemas.openxmlformats.org/officeDocument/2006/relationships/tags" Target="../tags/tag340.xml"/><Relationship Id="rId20" Type="http://schemas.openxmlformats.org/officeDocument/2006/relationships/tags" Target="../tags/tag339.xml"/><Relationship Id="rId2" Type="http://schemas.openxmlformats.org/officeDocument/2006/relationships/image" Target="../media/image12.jpeg"/><Relationship Id="rId19" Type="http://schemas.openxmlformats.org/officeDocument/2006/relationships/tags" Target="../tags/tag338.xml"/><Relationship Id="rId18" Type="http://schemas.openxmlformats.org/officeDocument/2006/relationships/tags" Target="../tags/tag337.xml"/><Relationship Id="rId17" Type="http://schemas.openxmlformats.org/officeDocument/2006/relationships/tags" Target="../tags/tag336.xml"/><Relationship Id="rId16" Type="http://schemas.openxmlformats.org/officeDocument/2006/relationships/tags" Target="../tags/tag335.xml"/><Relationship Id="rId15" Type="http://schemas.openxmlformats.org/officeDocument/2006/relationships/tags" Target="../tags/tag334.xml"/><Relationship Id="rId14" Type="http://schemas.openxmlformats.org/officeDocument/2006/relationships/tags" Target="../tags/tag333.xml"/><Relationship Id="rId13" Type="http://schemas.openxmlformats.org/officeDocument/2006/relationships/tags" Target="../tags/tag332.xml"/><Relationship Id="rId120" Type="http://schemas.openxmlformats.org/officeDocument/2006/relationships/slideLayout" Target="../slideLayouts/slideLayout1.xml"/><Relationship Id="rId12" Type="http://schemas.openxmlformats.org/officeDocument/2006/relationships/tags" Target="../tags/tag331.xml"/><Relationship Id="rId119" Type="http://schemas.openxmlformats.org/officeDocument/2006/relationships/image" Target="../media/image4.png"/><Relationship Id="rId118" Type="http://schemas.openxmlformats.org/officeDocument/2006/relationships/tags" Target="../tags/tag437.xml"/><Relationship Id="rId117" Type="http://schemas.openxmlformats.org/officeDocument/2006/relationships/tags" Target="../tags/tag436.xml"/><Relationship Id="rId116" Type="http://schemas.openxmlformats.org/officeDocument/2006/relationships/tags" Target="../tags/tag435.xml"/><Relationship Id="rId115" Type="http://schemas.openxmlformats.org/officeDocument/2006/relationships/tags" Target="../tags/tag434.xml"/><Relationship Id="rId114" Type="http://schemas.openxmlformats.org/officeDocument/2006/relationships/tags" Target="../tags/tag433.xml"/><Relationship Id="rId113" Type="http://schemas.openxmlformats.org/officeDocument/2006/relationships/tags" Target="../tags/tag432.xml"/><Relationship Id="rId112" Type="http://schemas.openxmlformats.org/officeDocument/2006/relationships/tags" Target="../tags/tag431.xml"/><Relationship Id="rId111" Type="http://schemas.openxmlformats.org/officeDocument/2006/relationships/tags" Target="../tags/tag430.xml"/><Relationship Id="rId110" Type="http://schemas.openxmlformats.org/officeDocument/2006/relationships/tags" Target="../tags/tag429.xml"/><Relationship Id="rId11" Type="http://schemas.openxmlformats.org/officeDocument/2006/relationships/tags" Target="../tags/tag330.xml"/><Relationship Id="rId109" Type="http://schemas.openxmlformats.org/officeDocument/2006/relationships/tags" Target="../tags/tag428.xml"/><Relationship Id="rId108" Type="http://schemas.openxmlformats.org/officeDocument/2006/relationships/tags" Target="../tags/tag427.xml"/><Relationship Id="rId107" Type="http://schemas.openxmlformats.org/officeDocument/2006/relationships/tags" Target="../tags/tag426.xml"/><Relationship Id="rId106" Type="http://schemas.openxmlformats.org/officeDocument/2006/relationships/tags" Target="../tags/tag425.xml"/><Relationship Id="rId105" Type="http://schemas.openxmlformats.org/officeDocument/2006/relationships/tags" Target="../tags/tag424.xml"/><Relationship Id="rId104" Type="http://schemas.openxmlformats.org/officeDocument/2006/relationships/tags" Target="../tags/tag423.xml"/><Relationship Id="rId103" Type="http://schemas.openxmlformats.org/officeDocument/2006/relationships/tags" Target="../tags/tag422.xml"/><Relationship Id="rId102" Type="http://schemas.openxmlformats.org/officeDocument/2006/relationships/tags" Target="../tags/tag421.xml"/><Relationship Id="rId101" Type="http://schemas.openxmlformats.org/officeDocument/2006/relationships/tags" Target="../tags/tag420.xml"/><Relationship Id="rId100" Type="http://schemas.openxmlformats.org/officeDocument/2006/relationships/tags" Target="../tags/tag419.xml"/><Relationship Id="rId10" Type="http://schemas.openxmlformats.org/officeDocument/2006/relationships/tags" Target="../tags/tag329.xml"/><Relationship Id="rId1" Type="http://schemas.openxmlformats.org/officeDocument/2006/relationships/image" Target="../media/image11.jpe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0.png"/><Relationship Id="rId4" Type="http://schemas.microsoft.com/office/2007/relationships/media" Target="../media/audio3.wav"/><Relationship Id="rId3" Type="http://schemas.openxmlformats.org/officeDocument/2006/relationships/audio" Target="../media/audio3.wav"/><Relationship Id="rId2" Type="http://schemas.openxmlformats.org/officeDocument/2006/relationships/image" Target="../media/image9.png"/><Relationship Id="rId1" Type="http://schemas.openxmlformats.org/officeDocument/2006/relationships/image" Target="../media/image11.jpe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30.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30.png"/><Relationship Id="rId1" Type="http://schemas.openxmlformats.org/officeDocument/2006/relationships/image" Target="../media/image11.jpe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30.png"/><Relationship Id="rId1" Type="http://schemas.openxmlformats.org/officeDocument/2006/relationships/image" Target="../media/image11.jpe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30.png"/><Relationship Id="rId1" Type="http://schemas.openxmlformats.org/officeDocument/2006/relationships/image" Target="../media/image11.jpe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30.png"/><Relationship Id="rId1" Type="http://schemas.openxmlformats.org/officeDocument/2006/relationships/image" Target="../media/image11.jpe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30.png"/><Relationship Id="rId1" Type="http://schemas.openxmlformats.org/officeDocument/2006/relationships/image" Target="../media/image11.jpe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image" Target="../media/image4.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image" Target="../media/image4.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tags" Target="../tags/tag442.xml"/><Relationship Id="rId1" Type="http://schemas.openxmlformats.org/officeDocument/2006/relationships/image" Target="../media/image30.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tags" Target="../tags/tag443.xml"/><Relationship Id="rId1" Type="http://schemas.openxmlformats.org/officeDocument/2006/relationships/image" Target="../media/image30.png"/></Relationships>
</file>

<file path=ppt/slides/_rels/slide8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45.xml"/><Relationship Id="rId5" Type="http://schemas.openxmlformats.org/officeDocument/2006/relationships/image" Target="../media/image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tags" Target="../tags/tag444.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2501660" y="5373370"/>
            <a:ext cx="9595725" cy="1152525"/>
          </a:xfrm>
          <a:prstGeom prst="roundRect">
            <a:avLst/>
          </a:prstGeom>
          <a:noFill/>
          <a:ln>
            <a:solidFill>
              <a:srgbClr val="3B0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
          <p:cNvSpPr txBox="1"/>
          <p:nvPr/>
        </p:nvSpPr>
        <p:spPr>
          <a:xfrm>
            <a:off x="2583575" y="5549900"/>
            <a:ext cx="9595725" cy="829945"/>
          </a:xfrm>
          <a:prstGeom prst="rect">
            <a:avLst/>
          </a:prstGeom>
          <a:noFill/>
        </p:spPr>
        <p:txBody>
          <a:bodyPr wrap="square" rtlCol="0">
            <a:spAutoFit/>
          </a:bodyPr>
          <a:lstStyle/>
          <a:p>
            <a:r>
              <a:rPr lang="zh-CN" altLang="en-US" sz="2400" b="1" dirty="0">
                <a:solidFill>
                  <a:schemeClr val="tx1"/>
                </a:solidFill>
                <a:latin typeface="思源黑体 CN Regular" panose="020B0500000000000000" pitchFamily="34" charset="-122"/>
                <a:ea typeface="思源黑体 CN Regular" panose="020B0500000000000000" pitchFamily="34" charset="-122"/>
              </a:rPr>
              <a:t>本课件和教学视频著作权归大敏姐姐所有，未经授权进行搬运、洗稿、二次转发、销售等侵权行为，都属于</a:t>
            </a:r>
            <a:r>
              <a:rPr lang="zh-CN" altLang="en-US" sz="2400" b="1" dirty="0">
                <a:solidFill>
                  <a:srgbClr val="FF0000"/>
                </a:solidFill>
                <a:latin typeface="思源黑体 CN Regular" panose="020B0500000000000000" pitchFamily="34" charset="-122"/>
                <a:ea typeface="思源黑体 CN Regular" panose="020B0500000000000000" pitchFamily="34" charset="-122"/>
              </a:rPr>
              <a:t>违法</a:t>
            </a:r>
            <a:r>
              <a:rPr lang="zh-CN" altLang="en-US" sz="2400" b="1" dirty="0">
                <a:solidFill>
                  <a:schemeClr val="tx1"/>
                </a:solidFill>
                <a:latin typeface="思源黑体 CN Regular" panose="020B0500000000000000" pitchFamily="34" charset="-122"/>
                <a:ea typeface="思源黑体 CN Regular" panose="020B0500000000000000" pitchFamily="34" charset="-122"/>
              </a:rPr>
              <a:t>。</a:t>
            </a:r>
            <a:r>
              <a:rPr lang="zh-CN" altLang="en-US" sz="2400" b="1" dirty="0">
                <a:solidFill>
                  <a:srgbClr val="FF0000"/>
                </a:solidFill>
                <a:latin typeface="思源黑体 CN Regular" panose="020B0500000000000000" pitchFamily="34" charset="-122"/>
                <a:ea typeface="思源黑体 CN Regular" panose="020B0500000000000000" pitchFamily="34" charset="-122"/>
              </a:rPr>
              <a:t>违者绝对追责到底！</a:t>
            </a:r>
            <a:endParaRPr lang="zh-CN" altLang="en-US" sz="2400" b="1" dirty="0">
              <a:solidFill>
                <a:srgbClr val="FF0000"/>
              </a:solidFill>
              <a:latin typeface="思源黑体 CN Regular" panose="020B0500000000000000" pitchFamily="34" charset="-122"/>
              <a:ea typeface="思源黑体 CN Regular" panose="020B0500000000000000" pitchFamily="34" charset="-122"/>
            </a:endParaRPr>
          </a:p>
        </p:txBody>
      </p:sp>
      <p:sp>
        <p:nvSpPr>
          <p:cNvPr id="5" name="文本框 4"/>
          <p:cNvSpPr txBox="1"/>
          <p:nvPr/>
        </p:nvSpPr>
        <p:spPr>
          <a:xfrm>
            <a:off x="-25082" y="547370"/>
            <a:ext cx="7021830" cy="521970"/>
          </a:xfrm>
          <a:prstGeom prst="rect">
            <a:avLst/>
          </a:prstGeom>
          <a:noFill/>
        </p:spPr>
        <p:txBody>
          <a:bodyPr wrap="square" rtlCol="0" anchor="t">
            <a:spAutoFit/>
          </a:bodyPr>
          <a:lstStyle/>
          <a:p>
            <a:pPr algn="l"/>
            <a:r>
              <a:rPr lang="zh-CN" altLang="en-US" sz="2800" b="1" dirty="0">
                <a:latin typeface="思源黑体 CN Bold" panose="020B0800000000000000" charset="-122"/>
                <a:ea typeface="思源黑体 CN Bold" panose="020B0800000000000000" charset="-122"/>
                <a:cs typeface="思源黑体 CN Bold" panose="020B0800000000000000" charset="-122"/>
                <a:sym typeface="+mn-ea"/>
              </a:rPr>
              <a:t>感谢选择大敏姐姐</a:t>
            </a:r>
            <a:r>
              <a:rPr lang="zh-CN" altLang="en-US" sz="2800" b="1" dirty="0">
                <a:solidFill>
                  <a:srgbClr val="3B0B3D"/>
                </a:solidFill>
                <a:latin typeface="思源黑体 CN Bold" panose="020B0800000000000000" charset="-122"/>
                <a:ea typeface="思源黑体 CN Bold" panose="020B0800000000000000" charset="-122"/>
                <a:cs typeface="思源黑体 CN Bold" panose="020B0800000000000000" charset="-122"/>
                <a:sym typeface="+mn-ea"/>
              </a:rPr>
              <a:t>原创高品质</a:t>
            </a:r>
            <a:r>
              <a:rPr lang="en-US" altLang="zh-CN" sz="2800" b="1" dirty="0">
                <a:latin typeface="思源黑体 CN Bold" panose="020B0800000000000000" charset="-122"/>
                <a:ea typeface="思源黑体 CN Bold" panose="020B0800000000000000" charset="-122"/>
                <a:cs typeface="思源黑体 CN Bold" panose="020B0800000000000000" charset="-122"/>
                <a:sym typeface="+mn-ea"/>
              </a:rPr>
              <a:t>HSK</a:t>
            </a:r>
            <a:r>
              <a:rPr lang="zh-CN" altLang="en-US" sz="2800" b="1" dirty="0">
                <a:latin typeface="思源黑体 CN Bold" panose="020B0800000000000000" charset="-122"/>
                <a:ea typeface="思源黑体 CN Bold" panose="020B0800000000000000" charset="-122"/>
                <a:cs typeface="思源黑体 CN Bold" panose="020B0800000000000000" charset="-122"/>
                <a:sym typeface="+mn-ea"/>
              </a:rPr>
              <a:t>系列课件</a:t>
            </a:r>
            <a:r>
              <a:rPr lang="en-US" altLang="zh-CN" sz="2800" b="1" dirty="0">
                <a:latin typeface="思源黑体 CN Bold" panose="020B0800000000000000" charset="-122"/>
                <a:ea typeface="思源黑体 CN Bold" panose="020B0800000000000000" charset="-122"/>
                <a:cs typeface="思源黑体 CN Bold" panose="020B0800000000000000" charset="-122"/>
                <a:sym typeface="+mn-ea"/>
              </a:rPr>
              <a:t>!</a:t>
            </a:r>
            <a:endParaRPr lang="en-US" altLang="zh-CN" sz="2800" b="1" dirty="0">
              <a:latin typeface="思源黑体 CN Bold" panose="020B0800000000000000" charset="-122"/>
              <a:ea typeface="思源黑体 CN Bold" panose="020B0800000000000000" charset="-122"/>
              <a:cs typeface="思源黑体 CN Bold" panose="020B0800000000000000" charset="-122"/>
              <a:sym typeface="+mn-ea"/>
            </a:endParaRPr>
          </a:p>
        </p:txBody>
      </p:sp>
      <p:grpSp>
        <p:nvGrpSpPr>
          <p:cNvPr id="19" name="组合 18"/>
          <p:cNvGrpSpPr/>
          <p:nvPr/>
        </p:nvGrpSpPr>
        <p:grpSpPr>
          <a:xfrm>
            <a:off x="7752398" y="2694940"/>
            <a:ext cx="3446145" cy="1468755"/>
            <a:chOff x="12547" y="3585"/>
            <a:chExt cx="5427" cy="2313"/>
          </a:xfrm>
        </p:grpSpPr>
        <p:pic>
          <p:nvPicPr>
            <p:cNvPr id="1026" name="Picture 2" descr="C:\Users\Administrator\Desktop\小红书logo_副本.png"/>
            <p:cNvPicPr>
              <a:picLocks noChangeAspect="1" noChangeArrowheads="1"/>
            </p:cNvPicPr>
            <p:nvPr/>
          </p:nvPicPr>
          <p:blipFill>
            <a:blip r:embed="rId1" cstate="print"/>
            <a:srcRect/>
            <a:stretch>
              <a:fillRect/>
            </a:stretch>
          </p:blipFill>
          <p:spPr bwMode="auto">
            <a:xfrm>
              <a:off x="12547" y="3585"/>
              <a:ext cx="1041" cy="1044"/>
            </a:xfrm>
            <a:prstGeom prst="rect">
              <a:avLst/>
            </a:prstGeom>
            <a:noFill/>
          </p:spPr>
        </p:pic>
        <p:sp>
          <p:nvSpPr>
            <p:cNvPr id="17" name="TextBox 9"/>
            <p:cNvSpPr txBox="1"/>
            <p:nvPr/>
          </p:nvSpPr>
          <p:spPr>
            <a:xfrm>
              <a:off x="13778" y="3855"/>
              <a:ext cx="4196" cy="580"/>
            </a:xfrm>
            <a:prstGeom prst="rect">
              <a:avLst/>
            </a:prstGeom>
            <a:noFill/>
          </p:spPr>
          <p:txBody>
            <a:bodyPr wrap="square" rtlCol="0">
              <a:spAutoFit/>
            </a:bodyPr>
            <a:lstStyle/>
            <a:p>
              <a:r>
                <a:rPr lang="en-US" altLang="zh-CN" b="1" dirty="0">
                  <a:solidFill>
                    <a:srgbClr val="FF0000"/>
                  </a:solidFill>
                  <a:latin typeface="Microsoft YaHei" panose="020B0503020204020204" charset="-122"/>
                  <a:ea typeface="Microsoft YaHei" panose="020B0503020204020204" charset="-122"/>
                </a:rPr>
                <a:t>@</a:t>
              </a:r>
              <a:r>
                <a:rPr lang="zh-CN" altLang="en-US" b="1" dirty="0">
                  <a:solidFill>
                    <a:srgbClr val="FF0000"/>
                  </a:solidFill>
                  <a:latin typeface="Microsoft YaHei" panose="020B0503020204020204" charset="-122"/>
                  <a:ea typeface="Microsoft YaHei" panose="020B0503020204020204" charset="-122"/>
                </a:rPr>
                <a:t>大敏</a:t>
              </a:r>
              <a:r>
                <a:rPr lang="en-US" altLang="zh-CN" b="1" dirty="0">
                  <a:solidFill>
                    <a:srgbClr val="FF0000"/>
                  </a:solidFill>
                  <a:latin typeface="Microsoft YaHei" panose="020B0503020204020204" charset="-122"/>
                  <a:ea typeface="Microsoft YaHei" panose="020B0503020204020204" charset="-122"/>
                </a:rPr>
                <a:t>HSK</a:t>
              </a:r>
              <a:r>
                <a:rPr lang="zh-CN" altLang="en-US" b="1" dirty="0">
                  <a:solidFill>
                    <a:srgbClr val="FF0000"/>
                  </a:solidFill>
                  <a:latin typeface="Microsoft YaHei" panose="020B0503020204020204" charset="-122"/>
                  <a:ea typeface="Microsoft YaHei" panose="020B0503020204020204" charset="-122"/>
                </a:rPr>
                <a:t>原创课件</a:t>
              </a:r>
              <a:endParaRPr lang="zh-CN" altLang="en-US" b="1" dirty="0">
                <a:solidFill>
                  <a:srgbClr val="FF0000"/>
                </a:solidFill>
                <a:latin typeface="Microsoft YaHei" panose="020B0503020204020204" charset="-122"/>
                <a:ea typeface="Microsoft YaHei" panose="020B0503020204020204" charset="-122"/>
              </a:endParaRPr>
            </a:p>
          </p:txBody>
        </p:sp>
        <p:pic>
          <p:nvPicPr>
            <p:cNvPr id="1027" name="Picture 3" descr="C:\Users\Administrator\Desktop\微信_副本.png"/>
            <p:cNvPicPr>
              <a:picLocks noChangeAspect="1" noChangeArrowheads="1"/>
            </p:cNvPicPr>
            <p:nvPr/>
          </p:nvPicPr>
          <p:blipFill>
            <a:blip r:embed="rId2" cstate="print"/>
            <a:srcRect/>
            <a:stretch>
              <a:fillRect/>
            </a:stretch>
          </p:blipFill>
          <p:spPr bwMode="auto">
            <a:xfrm>
              <a:off x="12561" y="4897"/>
              <a:ext cx="996" cy="1001"/>
            </a:xfrm>
            <a:prstGeom prst="rect">
              <a:avLst/>
            </a:prstGeom>
            <a:noFill/>
          </p:spPr>
        </p:pic>
        <p:sp>
          <p:nvSpPr>
            <p:cNvPr id="18" name="TextBox 10"/>
            <p:cNvSpPr txBox="1"/>
            <p:nvPr/>
          </p:nvSpPr>
          <p:spPr>
            <a:xfrm>
              <a:off x="13873" y="5046"/>
              <a:ext cx="2090" cy="580"/>
            </a:xfrm>
            <a:prstGeom prst="rect">
              <a:avLst/>
            </a:prstGeom>
            <a:noFill/>
          </p:spPr>
          <p:txBody>
            <a:bodyPr wrap="square" rtlCol="0">
              <a:spAutoFit/>
            </a:bodyPr>
            <a:lstStyle/>
            <a:p>
              <a:r>
                <a:rPr lang="en-US" altLang="zh-CN" b="1" dirty="0">
                  <a:solidFill>
                    <a:srgbClr val="3CB035"/>
                  </a:solidFill>
                  <a:latin typeface="Microsoft YaHei" panose="020B0503020204020204" charset="-122"/>
                  <a:ea typeface="Microsoft YaHei" panose="020B0503020204020204" charset="-122"/>
                </a:rPr>
                <a:t>dmgqs01</a:t>
              </a:r>
              <a:endParaRPr lang="en-US" altLang="zh-CN" b="1" dirty="0">
                <a:solidFill>
                  <a:srgbClr val="3CB035"/>
                </a:solidFill>
                <a:latin typeface="Microsoft YaHei" panose="020B0503020204020204" charset="-122"/>
                <a:ea typeface="Microsoft YaHei" panose="020B0503020204020204" charset="-122"/>
              </a:endParaRPr>
            </a:p>
          </p:txBody>
        </p:sp>
      </p:grpSp>
      <p:pic>
        <p:nvPicPr>
          <p:cNvPr id="2" name="图片 1" descr="1"/>
          <p:cNvPicPr>
            <a:picLocks noChangeAspect="1"/>
          </p:cNvPicPr>
          <p:nvPr/>
        </p:nvPicPr>
        <p:blipFill>
          <a:blip r:embed="rId3"/>
          <a:stretch>
            <a:fillRect/>
          </a:stretch>
        </p:blipFill>
        <p:spPr>
          <a:xfrm>
            <a:off x="10719753" y="0"/>
            <a:ext cx="1459230" cy="1459230"/>
          </a:xfrm>
          <a:prstGeom prst="rect">
            <a:avLst/>
          </a:prstGeom>
        </p:spPr>
      </p:pic>
      <p:pic>
        <p:nvPicPr>
          <p:cNvPr id="6" name="图片 5" descr="D:\大敏\HSK课件宣传\图片素材\HSK6\封面.png封面"/>
          <p:cNvPicPr>
            <a:picLocks noChangeAspect="1"/>
          </p:cNvPicPr>
          <p:nvPr/>
        </p:nvPicPr>
        <p:blipFill>
          <a:blip r:embed="rId4"/>
          <a:srcRect/>
          <a:stretch>
            <a:fillRect/>
          </a:stretch>
        </p:blipFill>
        <p:spPr>
          <a:xfrm>
            <a:off x="81915" y="1222375"/>
            <a:ext cx="5977890" cy="3486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罐子.jpg罐子"/>
          <p:cNvPicPr>
            <a:picLocks noChangeArrowheads="1"/>
          </p:cNvPicPr>
          <p:nvPr/>
        </p:nvPicPr>
        <p:blipFill>
          <a:blip r:embed="rId2"/>
          <a:srcRect/>
          <a:stretch>
            <a:fillRect/>
          </a:stretch>
        </p:blipFill>
        <p:spPr bwMode="auto">
          <a:xfrm>
            <a:off x="8153400" y="2495550"/>
            <a:ext cx="2712720" cy="19024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数额.jpg数额"/>
          <p:cNvPicPr>
            <a:picLocks noChangeArrowheads="1"/>
          </p:cNvPicPr>
          <p:nvPr/>
        </p:nvPicPr>
        <p:blipFill>
          <a:blip r:embed="rId3"/>
          <a:srcRect/>
          <a:stretch>
            <a:fillRect/>
          </a:stretch>
        </p:blipFill>
        <p:spPr bwMode="auto">
          <a:xfrm>
            <a:off x="8933815" y="5332730"/>
            <a:ext cx="1127125" cy="88900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依据.jpg依据"/>
          <p:cNvPicPr>
            <a:picLocks noChangeArrowheads="1"/>
          </p:cNvPicPr>
          <p:nvPr/>
        </p:nvPicPr>
        <p:blipFill>
          <a:blip r:embed="rId4"/>
          <a:srcRect/>
          <a:stretch>
            <a:fillRect/>
          </a:stretch>
        </p:blipFill>
        <p:spPr bwMode="auto">
          <a:xfrm>
            <a:off x="8830310" y="707390"/>
            <a:ext cx="1334135" cy="8909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guàn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罐</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can, tin</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628765" cy="720090"/>
            <a:chOff x="196" y="9126"/>
            <a:chExt cx="10037" cy="1134"/>
          </a:xfrm>
        </p:grpSpPr>
        <p:sp>
          <p:nvSpPr>
            <p:cNvPr id="11" name="圆角矩形 10"/>
            <p:cNvSpPr/>
            <p:nvPr/>
          </p:nvSpPr>
          <p:spPr>
            <a:xfrm>
              <a:off x="197" y="9126"/>
              <a:ext cx="997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003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这些罐装花生酱的味道很不错。</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数额.jpg数额"/>
          <p:cNvPicPr>
            <a:picLocks noChangeArrowheads="1"/>
          </p:cNvPicPr>
          <p:nvPr/>
        </p:nvPicPr>
        <p:blipFill>
          <a:blip r:embed="rId2"/>
          <a:srcRect/>
          <a:stretch>
            <a:fillRect/>
          </a:stretch>
        </p:blipFill>
        <p:spPr bwMode="auto">
          <a:xfrm>
            <a:off x="8148955" y="2458085"/>
            <a:ext cx="2801620" cy="19234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永恒.jpg永恒"/>
          <p:cNvPicPr>
            <a:picLocks noChangeArrowheads="1"/>
          </p:cNvPicPr>
          <p:nvPr/>
        </p:nvPicPr>
        <p:blipFill>
          <a:blip r:embed="rId3"/>
          <a:srcRect/>
          <a:stretch>
            <a:fillRect/>
          </a:stretch>
        </p:blipFill>
        <p:spPr bwMode="auto">
          <a:xfrm>
            <a:off x="8776335" y="5414011"/>
            <a:ext cx="1347470" cy="8839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罐子.jpg罐子"/>
          <p:cNvPicPr>
            <a:picLocks noChangeArrowheads="1"/>
          </p:cNvPicPr>
          <p:nvPr/>
        </p:nvPicPr>
        <p:blipFill>
          <a:blip r:embed="rId4"/>
          <a:srcRect/>
          <a:stretch>
            <a:fillRect/>
          </a:stretch>
        </p:blipFill>
        <p:spPr bwMode="auto">
          <a:xfrm>
            <a:off x="8776335" y="640715"/>
            <a:ext cx="1346835" cy="8801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shù’é</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数额</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number, amount</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233795" cy="720090"/>
            <a:chOff x="196" y="9126"/>
            <a:chExt cx="12097"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09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国际贷款的数额往往很大。</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永恒.jpg永恒"/>
          <p:cNvPicPr>
            <a:picLocks noChangeArrowheads="1"/>
          </p:cNvPicPr>
          <p:nvPr/>
        </p:nvPicPr>
        <p:blipFill>
          <a:blip r:embed="rId2"/>
          <a:srcRect/>
          <a:stretch>
            <a:fillRect/>
          </a:stretch>
        </p:blipFill>
        <p:spPr bwMode="auto">
          <a:xfrm>
            <a:off x="7933690" y="2428240"/>
            <a:ext cx="2994660" cy="19646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遵循.jpg遵循"/>
          <p:cNvPicPr>
            <a:picLocks noChangeArrowheads="1"/>
          </p:cNvPicPr>
          <p:nvPr/>
        </p:nvPicPr>
        <p:blipFill>
          <a:blip r:embed="rId3"/>
          <a:srcRect/>
          <a:stretch>
            <a:fillRect/>
          </a:stretch>
        </p:blipFill>
        <p:spPr bwMode="auto">
          <a:xfrm>
            <a:off x="8830310" y="5407026"/>
            <a:ext cx="1418590" cy="8724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数额.jpg数额"/>
          <p:cNvPicPr>
            <a:picLocks noChangeArrowheads="1"/>
          </p:cNvPicPr>
          <p:nvPr/>
        </p:nvPicPr>
        <p:blipFill>
          <a:blip r:embed="rId4"/>
          <a:srcRect/>
          <a:stretch>
            <a:fillRect/>
          </a:stretch>
        </p:blipFill>
        <p:spPr bwMode="auto">
          <a:xfrm>
            <a:off x="8926830" y="577215"/>
            <a:ext cx="1322070" cy="8731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079"/>
            </a:xfrm>
            <a:prstGeom prst="rect">
              <a:avLst/>
            </a:prstGeom>
            <a:noFill/>
          </p:spPr>
          <p:txBody>
            <a:bodyPr wrap="square" rtlCol="0" anchor="t">
              <a:spAutoFit/>
            </a:bodyPr>
            <a:lstStyle/>
            <a:p>
              <a:pPr algn="ctr" eaLnBrk="0" fontAlgn="auto" hangingPunct="0">
                <a:lnSpc>
                  <a:spcPct val="100000"/>
                </a:lnSpc>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yǒng héng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fontAlgn="auto">
                <a:lnSpc>
                  <a:spcPct val="100000"/>
                </a:lnSpc>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永恒</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eternal, perpetual</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7070725"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在这个世界上没有什么是永恒的。</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遵循.jpg遵循"/>
          <p:cNvPicPr>
            <a:picLocks noChangeArrowheads="1"/>
          </p:cNvPicPr>
          <p:nvPr/>
        </p:nvPicPr>
        <p:blipFill>
          <a:blip r:embed="rId2"/>
          <a:srcRect/>
          <a:stretch>
            <a:fillRect/>
          </a:stretch>
        </p:blipFill>
        <p:spPr bwMode="auto">
          <a:xfrm>
            <a:off x="7943215" y="2142490"/>
            <a:ext cx="2994660" cy="20612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不屑.jpg不屑"/>
          <p:cNvPicPr>
            <a:picLocks noChangeArrowheads="1"/>
          </p:cNvPicPr>
          <p:nvPr/>
        </p:nvPicPr>
        <p:blipFill>
          <a:blip r:embed="rId3"/>
          <a:srcRect/>
          <a:stretch>
            <a:fillRect/>
          </a:stretch>
        </p:blipFill>
        <p:spPr bwMode="auto">
          <a:xfrm>
            <a:off x="8870950" y="5375910"/>
            <a:ext cx="1158240" cy="8007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永恒.jpg永恒"/>
          <p:cNvPicPr>
            <a:picLocks noChangeArrowheads="1"/>
          </p:cNvPicPr>
          <p:nvPr/>
        </p:nvPicPr>
        <p:blipFill>
          <a:blip r:embed="rId4"/>
          <a:srcRect/>
          <a:stretch>
            <a:fillRect/>
          </a:stretch>
        </p:blipFill>
        <p:spPr bwMode="auto">
          <a:xfrm>
            <a:off x="8870950" y="491808"/>
            <a:ext cx="1157605" cy="7594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079"/>
            </a:xfrm>
            <a:prstGeom prst="rect">
              <a:avLst/>
            </a:prstGeom>
            <a:noFill/>
          </p:spPr>
          <p:txBody>
            <a:bodyPr wrap="square" rtlCol="0" anchor="t">
              <a:spAutoFit/>
            </a:bodyPr>
            <a:lstStyle/>
            <a:p>
              <a:pPr algn="ctr" eaLnBrk="0" fontAlgn="auto" hangingPunct="0">
                <a:lnSpc>
                  <a:spcPct val="100000"/>
                </a:lnSpc>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zūn xún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fontAlgn="auto">
                <a:lnSpc>
                  <a:spcPct val="100000"/>
                </a:lnSpc>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遵循</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follow, to adhere to</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303010" cy="720090"/>
            <a:chOff x="196" y="9126"/>
            <a:chExt cx="10921" cy="1134"/>
          </a:xfrm>
        </p:grpSpPr>
        <p:sp>
          <p:nvSpPr>
            <p:cNvPr id="11" name="圆角矩形 10"/>
            <p:cNvSpPr/>
            <p:nvPr/>
          </p:nvSpPr>
          <p:spPr>
            <a:xfrm>
              <a:off x="197" y="9126"/>
              <a:ext cx="10919"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0921"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学习语言必须遵循循序渐进的原则。</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不屑.jpg不屑"/>
          <p:cNvPicPr>
            <a:picLocks noChangeArrowheads="1"/>
          </p:cNvPicPr>
          <p:nvPr/>
        </p:nvPicPr>
        <p:blipFill>
          <a:blip r:embed="rId2"/>
          <a:srcRect/>
          <a:stretch>
            <a:fillRect/>
          </a:stretch>
        </p:blipFill>
        <p:spPr bwMode="auto">
          <a:xfrm>
            <a:off x="8121650" y="2590165"/>
            <a:ext cx="2597150" cy="18072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屡次.jpg屡次"/>
          <p:cNvPicPr>
            <a:picLocks noChangeArrowheads="1"/>
          </p:cNvPicPr>
          <p:nvPr/>
        </p:nvPicPr>
        <p:blipFill>
          <a:blip r:embed="rId3"/>
          <a:srcRect/>
          <a:stretch>
            <a:fillRect/>
          </a:stretch>
        </p:blipFill>
        <p:spPr bwMode="auto">
          <a:xfrm>
            <a:off x="8728710" y="5401628"/>
            <a:ext cx="1540510" cy="9023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遵循.jpg遵循"/>
          <p:cNvPicPr>
            <a:picLocks noChangeArrowheads="1"/>
          </p:cNvPicPr>
          <p:nvPr/>
        </p:nvPicPr>
        <p:blipFill>
          <a:blip r:embed="rId4"/>
          <a:srcRect/>
          <a:stretch>
            <a:fillRect/>
          </a:stretch>
        </p:blipFill>
        <p:spPr bwMode="auto">
          <a:xfrm>
            <a:off x="8728958" y="546453"/>
            <a:ext cx="1442085" cy="88709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bú xiè</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不屑</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think sth. not worth doing</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767705"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她不屑理睬那种小事。</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26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屡次</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12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dirty="0" err="1">
                  <a:solidFill>
                    <a:schemeClr val="bg1"/>
                  </a:solidFill>
                  <a:latin typeface="Times New Roman" panose="02020603050405020304"/>
                  <a:cs typeface="Times New Roman" panose="02020603050405020304"/>
                  <a:sym typeface="+mn-ea"/>
                </a:rPr>
                <a:t>adv. time and again, repeatedly</a:t>
              </a:r>
              <a:endParaRPr lang="en-US"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lǚ</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cì</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罐</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can, tin</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guàn</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4927600" y="127635"/>
            <a:ext cx="2359025" cy="3194050"/>
            <a:chOff x="9174" y="2028"/>
            <a:chExt cx="3715"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174" y="4252"/>
              <a:ext cx="3715"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依据</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prep. according to</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5038725" y="863600"/>
            <a:ext cx="2274570"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yī</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jù</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数额</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n. number, amount</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shù’é</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586480" y="3628390"/>
            <a:ext cx="2229485" cy="3194050"/>
            <a:chOff x="4717" y="1909"/>
            <a:chExt cx="3511"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永恒</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eternal, perpetual</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583565"/>
          </a:xfrm>
          <a:prstGeom prst="rect">
            <a:avLst/>
          </a:prstGeom>
          <a:noFill/>
        </p:spPr>
        <p:txBody>
          <a:bodyPr wrap="square">
            <a:spAutoFit/>
          </a:bodyPr>
          <a:lstStyle/>
          <a:p>
            <a:pPr algn="ctr" eaLnBrk="1"/>
            <a:r>
              <a:rPr altLang="zh-CN" sz="3200" dirty="0">
                <a:solidFill>
                  <a:srgbClr val="2A2A2B"/>
                </a:solidFill>
                <a:latin typeface="华文细黑" panose="02010600040101010101" pitchFamily="2" charset="-122"/>
                <a:ea typeface="华文细黑" panose="02010600040101010101" pitchFamily="2" charset="-122"/>
                <a:sym typeface="+mn-ea"/>
              </a:rPr>
              <a:t>yǒng</a:t>
            </a:r>
            <a:r>
              <a:rPr lang="en-US" sz="3200" dirty="0">
                <a:solidFill>
                  <a:srgbClr val="2A2A2B"/>
                </a:solidFill>
                <a:latin typeface="华文细黑" panose="02010600040101010101" pitchFamily="2" charset="-122"/>
                <a:ea typeface="华文细黑" panose="02010600040101010101" pitchFamily="2" charset="-122"/>
                <a:sym typeface="+mn-ea"/>
              </a:rPr>
              <a:t> </a:t>
            </a:r>
            <a:r>
              <a:rPr altLang="zh-CN" sz="3200" dirty="0">
                <a:solidFill>
                  <a:srgbClr val="2A2A2B"/>
                </a:solidFill>
                <a:latin typeface="华文细黑" panose="02010600040101010101" pitchFamily="2" charset="-122"/>
                <a:ea typeface="华文细黑" panose="02010600040101010101" pitchFamily="2" charset="-122"/>
                <a:sym typeface="+mn-ea"/>
              </a:rPr>
              <a:t>héng</a:t>
            </a:r>
            <a:endParaRPr altLang="zh-CN" sz="32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2422"/>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遵循</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v. to follow, to adhere to</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zūn</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xún</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841230" y="3646170"/>
            <a:ext cx="2229485"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不屑</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think sth. not worth doing</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bú</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xiè</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额</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额外</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名额</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数额</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前额</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匾额</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超额</a:t>
            </a:r>
            <a:endPar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3580" y="3231515"/>
            <a:ext cx="7564755" cy="82994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他狠狠地拍了一下前额，连说自己糊涂，怎么这么重要的事都忘了。</a:t>
            </a:r>
            <a:endParaRPr lang="zh-CN" sz="2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3580" y="4591050"/>
            <a:ext cx="7564755" cy="82994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这是一幢六七十年前的大宅，横卧在大门上方的匾额上写着“耕读传家”四个大字。</a:t>
            </a:r>
            <a:endPar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759241"/>
            <a:chOff x="7787" y="3144"/>
            <a:chExt cx="5660" cy="1957"/>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882"/>
            </a:xfrm>
            <a:prstGeom prst="rect">
              <a:avLst/>
            </a:prstGeom>
            <a:noFill/>
          </p:spPr>
          <p:txBody>
            <a:bodyPr wrap="square" rtlCol="0">
              <a:spAutoFit/>
            </a:bodyPr>
            <a:lstStyle/>
            <a:p>
              <a:pPr algn="ctr" fontAlgn="ctr"/>
              <a:r>
                <a:rPr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屡次</a:t>
              </a:r>
              <a:endParaRPr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副词，表示动作</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行为多次重复</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发生；一次一次地</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0675" y="1578610"/>
            <a:ext cx="9747885" cy="828675"/>
            <a:chOff x="518" y="3426"/>
            <a:chExt cx="15351" cy="1305"/>
          </a:xfrm>
        </p:grpSpPr>
        <p:sp>
          <p:nvSpPr>
            <p:cNvPr id="62" name="圆角矩形 61"/>
            <p:cNvSpPr/>
            <p:nvPr/>
          </p:nvSpPr>
          <p:spPr>
            <a:xfrm>
              <a:off x="518" y="3426"/>
              <a:ext cx="14891"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5351" cy="822"/>
            </a:xfrm>
            <a:prstGeom prst="rect">
              <a:avLst/>
            </a:prstGeom>
            <a:noFill/>
          </p:spPr>
          <p:txBody>
            <a:bodyPr wrap="square">
              <a:spAutoFit/>
            </a:bodyPr>
            <a:lstStyle/>
            <a:p>
              <a:pPr algn="l" eaLnBrk="1" fontAlgn="base">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屡次创业，却</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屡次</a:t>
              </a:r>
              <a:r>
                <a:rPr lang="zh-CN" altLang="en-US" sz="2800" b="1" noProof="0" dirty="0">
                  <a:ln>
                    <a:noFill/>
                  </a:ln>
                  <a:effectLst/>
                  <a:uLnTx/>
                  <a:uFillTx/>
                  <a:latin typeface="华文楷体" panose="02010600040101010101" charset="-122"/>
                  <a:ea typeface="华文楷体" panose="02010600040101010101" charset="-122"/>
                  <a:sym typeface="+mn-ea"/>
                </a:rPr>
                <a:t>惨遭失败的人总想知道，创业有窍门吗？</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0675" y="3076505"/>
            <a:ext cx="9271000" cy="1154500"/>
            <a:chOff x="518" y="2789"/>
            <a:chExt cx="14600" cy="3145"/>
          </a:xfrm>
        </p:grpSpPr>
        <p:sp>
          <p:nvSpPr>
            <p:cNvPr id="81" name="圆角矩形 80"/>
            <p:cNvSpPr/>
            <p:nvPr/>
          </p:nvSpPr>
          <p:spPr>
            <a:xfrm>
              <a:off x="518" y="2789"/>
              <a:ext cx="14447" cy="314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108"/>
              <a:ext cx="14600" cy="2596"/>
            </a:xfrm>
            <a:prstGeom prst="rect">
              <a:avLst/>
            </a:prstGeom>
            <a:noFill/>
          </p:spPr>
          <p:txBody>
            <a:bodyPr wrap="square">
              <a:spAutoFit/>
            </a:bodyPr>
            <a:lstStyle/>
            <a:p>
              <a:pPr algn="l" fontAlgn="base">
                <a:lnSpc>
                  <a:spcPct val="100000"/>
                </a:lnSpc>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这些年，这里的水果种植业发展很快，无论是产量，还是</a:t>
              </a:r>
              <a:endParaRPr lang="zh-CN" altLang="en-US" sz="2800" b="1" noProof="0" dirty="0">
                <a:ln>
                  <a:noFill/>
                </a:ln>
                <a:effectLst/>
                <a:uLnTx/>
                <a:uFillTx/>
                <a:latin typeface="华文楷体" panose="02010600040101010101" charset="-122"/>
                <a:ea typeface="华文楷体" panose="02010600040101010101" charset="-122"/>
                <a:sym typeface="+mn-ea"/>
              </a:endParaRPr>
            </a:p>
            <a:p>
              <a:pPr algn="l" fontAlgn="base">
                <a:lnSpc>
                  <a:spcPct val="100000"/>
                </a:lnSpc>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品质都</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屡次</a:t>
              </a:r>
              <a:r>
                <a:rPr lang="zh-CN" altLang="en-US" sz="2800" b="1" noProof="0" dirty="0">
                  <a:ln>
                    <a:noFill/>
                  </a:ln>
                  <a:effectLst/>
                  <a:uLnTx/>
                  <a:uFillTx/>
                  <a:latin typeface="华文楷体" panose="02010600040101010101" charset="-122"/>
                  <a:ea typeface="华文楷体" panose="02010600040101010101" charset="-122"/>
                  <a:sym typeface="+mn-ea"/>
                </a:rPr>
                <a:t>在全国评比中名列前茅。</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pic>
        <p:nvPicPr>
          <p:cNvPr id="8" name="图片 7" descr="C:\Users\Lenovo\Desktop\新建文件夹\创业.jpg创业"/>
          <p:cNvPicPr>
            <a:picLocks noChangeAspect="1"/>
          </p:cNvPicPr>
          <p:nvPr/>
        </p:nvPicPr>
        <p:blipFill>
          <a:blip r:embed="rId2">
            <a:alphaModFix amt="62000"/>
            <a:clrChange>
              <a:clrFrom>
                <a:srgbClr val="FFFFFF">
                  <a:alpha val="100000"/>
                </a:srgbClr>
              </a:clrFrom>
              <a:clrTo>
                <a:srgbClr val="FFFFFF">
                  <a:alpha val="100000"/>
                  <a:alpha val="0"/>
                </a:srgbClr>
              </a:clrTo>
            </a:clrChange>
          </a:blip>
          <a:srcRect/>
          <a:stretch>
            <a:fillRect/>
          </a:stretch>
        </p:blipFill>
        <p:spPr>
          <a:xfrm>
            <a:off x="8198485" y="316230"/>
            <a:ext cx="1577975" cy="1262380"/>
          </a:xfrm>
          <a:prstGeom prst="rect">
            <a:avLst/>
          </a:prstGeom>
        </p:spPr>
      </p:pic>
      <p:grpSp>
        <p:nvGrpSpPr>
          <p:cNvPr id="2" name="组合 1"/>
          <p:cNvGrpSpPr/>
          <p:nvPr/>
        </p:nvGrpSpPr>
        <p:grpSpPr>
          <a:xfrm>
            <a:off x="320675" y="4976495"/>
            <a:ext cx="8832850" cy="1088526"/>
            <a:chOff x="518" y="3426"/>
            <a:chExt cx="13447" cy="1717"/>
          </a:xfrm>
        </p:grpSpPr>
        <p:sp>
          <p:nvSpPr>
            <p:cNvPr id="3" name="圆角矩形 2"/>
            <p:cNvSpPr/>
            <p:nvPr/>
          </p:nvSpPr>
          <p:spPr>
            <a:xfrm>
              <a:off x="518" y="3426"/>
              <a:ext cx="13447" cy="1717"/>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518" y="3575"/>
              <a:ext cx="13134" cy="1503"/>
            </a:xfrm>
            <a:prstGeom prst="rect">
              <a:avLst/>
            </a:prstGeom>
            <a:noFill/>
          </p:spPr>
          <p:txBody>
            <a:bodyPr wrap="square">
              <a:spAutoFit/>
            </a:bodyPr>
            <a:lstStyle/>
            <a:p>
              <a:pPr algn="l" fontAlgn="base">
                <a:lnSpc>
                  <a:spcPct val="100000"/>
                </a:lnSpc>
                <a:buClrTx/>
                <a:buSzTx/>
                <a:buFontTx/>
              </a:pPr>
              <a:r>
                <a:rPr lang="zh-CN" altLang="en-US" sz="2800" b="1" noProof="0" dirty="0">
                  <a:ln>
                    <a:noFill/>
                  </a:ln>
                  <a:effectLst/>
                  <a:uLnTx/>
                  <a:uFillTx/>
                  <a:latin typeface="华文楷体" panose="02010600040101010101" charset="-122"/>
                  <a:ea typeface="华文楷体" panose="02010600040101010101" charset="-122"/>
                  <a:sym typeface="+mn-ea"/>
                </a:rPr>
                <a:t>有关部门</a:t>
              </a:r>
              <a:r>
                <a:rPr lang="zh-CN" altLang="en-US" sz="2800" b="1" noProof="0" dirty="0">
                  <a:ln>
                    <a:noFill/>
                  </a:ln>
                  <a:solidFill>
                    <a:srgbClr val="FF0000"/>
                  </a:solidFill>
                  <a:effectLst/>
                  <a:uLnTx/>
                  <a:uFillTx/>
                  <a:latin typeface="华文楷体" panose="02010600040101010101" charset="-122"/>
                  <a:ea typeface="华文楷体" panose="02010600040101010101" charset="-122"/>
                  <a:sym typeface="+mn-ea"/>
                </a:rPr>
                <a:t>屡次</a:t>
              </a:r>
              <a:r>
                <a:rPr lang="zh-CN" altLang="en-US" sz="2800" b="1" noProof="0" dirty="0">
                  <a:ln>
                    <a:noFill/>
                  </a:ln>
                  <a:effectLst/>
                  <a:uLnTx/>
                  <a:uFillTx/>
                  <a:latin typeface="华文楷体" panose="02010600040101010101" charset="-122"/>
                  <a:ea typeface="华文楷体" panose="02010600040101010101" charset="-122"/>
                  <a:sym typeface="+mn-ea"/>
                </a:rPr>
                <a:t>推出这样那样的制度或法规，目的是杜绝虚假广告的出现。</a:t>
              </a:r>
              <a:endParaRPr lang="zh-CN" altLang="en-US" sz="2800" b="1" noProof="0" dirty="0">
                <a:ln>
                  <a:noFill/>
                </a:ln>
                <a:effectLst/>
                <a:uLnTx/>
                <a:uFillTx/>
                <a:latin typeface="华文楷体" panose="02010600040101010101" charset="-122"/>
                <a:ea typeface="华文楷体" panose="02010600040101010101" charset="-122"/>
                <a:sym typeface="+mn-ea"/>
              </a:endParaRPr>
            </a:p>
          </p:txBody>
        </p:sp>
      </p:grpSp>
      <p:pic>
        <p:nvPicPr>
          <p:cNvPr id="13" name="图片 12" descr="C:\Users\Lenovo\Desktop\新建文件夹\法规.jpg法规"/>
          <p:cNvPicPr>
            <a:picLocks noChangeAspect="1"/>
          </p:cNvPicPr>
          <p:nvPr/>
        </p:nvPicPr>
        <p:blipFill>
          <a:blip r:embed="rId3">
            <a:alphaModFix amt="53000"/>
            <a:clrChange>
              <a:clrFrom>
                <a:srgbClr val="F6F6F6">
                  <a:alpha val="100000"/>
                </a:srgbClr>
              </a:clrFrom>
              <a:clrTo>
                <a:srgbClr val="F6F6F6">
                  <a:alpha val="100000"/>
                  <a:alpha val="0"/>
                </a:srgbClr>
              </a:clrTo>
            </a:clrChange>
          </a:blip>
          <a:srcRect/>
          <a:stretch>
            <a:fillRect/>
          </a:stretch>
        </p:blipFill>
        <p:spPr>
          <a:xfrm>
            <a:off x="7059295" y="5597525"/>
            <a:ext cx="1887855" cy="1260475"/>
          </a:xfrm>
          <a:prstGeom prst="rect">
            <a:avLst/>
          </a:prstGeom>
        </p:spPr>
      </p:pic>
      <p:pic>
        <p:nvPicPr>
          <p:cNvPr id="4" name="图片 3" descr="C:\Users\Lenovo\Desktop\新建文件夹\水果.jpg水果"/>
          <p:cNvPicPr>
            <a:picLocks noChangeAspect="1"/>
          </p:cNvPicPr>
          <p:nvPr/>
        </p:nvPicPr>
        <p:blipFill>
          <a:blip r:embed="rId4">
            <a:alphaModFix amt="53000"/>
            <a:clrChange>
              <a:clrFrom>
                <a:srgbClr val="FFFFFF">
                  <a:alpha val="100000"/>
                </a:srgbClr>
              </a:clrFrom>
              <a:clrTo>
                <a:srgbClr val="FFFFFF">
                  <a:alpha val="100000"/>
                  <a:alpha val="0"/>
                </a:srgbClr>
              </a:clrTo>
            </a:clrChange>
          </a:blip>
          <a:srcRect/>
          <a:stretch>
            <a:fillRect/>
          </a:stretch>
        </p:blipFill>
        <p:spPr>
          <a:xfrm>
            <a:off x="6497638" y="3561715"/>
            <a:ext cx="1504315" cy="1203960"/>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6"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1403985"/>
            <a:ext cx="12430760" cy="1758315"/>
            <a:chOff x="-443" y="1654"/>
            <a:chExt cx="19576" cy="2769"/>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用“屡次”完成句子</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5" name="文本框 14"/>
          <p:cNvSpPr txBox="1"/>
          <p:nvPr/>
        </p:nvSpPr>
        <p:spPr>
          <a:xfrm>
            <a:off x="6831330" y="2355215"/>
            <a:ext cx="3157220" cy="521970"/>
          </a:xfrm>
          <a:prstGeom prst="rect">
            <a:avLst/>
          </a:prstGeom>
          <a:noFill/>
        </p:spPr>
        <p:txBody>
          <a:bodyPr wrap="square" rtlCol="0" anchor="t">
            <a:spAutoFit/>
          </a:bodyPr>
          <a:lstStyle/>
          <a:p>
            <a:pPr algn="l"/>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屡次出现</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1116965" y="2176780"/>
            <a:ext cx="8660130" cy="737235"/>
          </a:xfrm>
          <a:prstGeom prst="rect">
            <a:avLst/>
          </a:prstGeom>
          <a:noFill/>
        </p:spPr>
        <p:txBody>
          <a:bodyPr wrap="non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latin typeface="华文楷体" panose="02010600040101010101" charset="-122"/>
                <a:ea typeface="华文楷体" panose="02010600040101010101" charset="-122"/>
                <a:cs typeface="华文楷体" panose="02010600040101010101" charset="-122"/>
                <a:sym typeface="+mn-ea"/>
              </a:rPr>
              <a:t>关于亲情的主题，在他的日记中</a:t>
            </a:r>
            <a:r>
              <a:rPr lang="zh-CN" altLang="en-US" sz="2800" b="1" u="sng">
                <a:latin typeface="华文楷体" panose="02010600040101010101" charset="-122"/>
                <a:ea typeface="华文楷体" panose="02010600040101010101" charset="-122"/>
                <a:cs typeface="华文楷体" panose="02010600040101010101" charset="-122"/>
                <a:sym typeface="+mn-ea"/>
              </a:rPr>
              <a:t>                                   </a:t>
            </a:r>
            <a:r>
              <a:rPr lang="zh-CN" altLang="en-US" sz="2800" b="1">
                <a:latin typeface="华文楷体" panose="02010600040101010101" charset="-122"/>
                <a:ea typeface="华文楷体" panose="02010600040101010101" charset="-122"/>
                <a:cs typeface="华文楷体" panose="02010600040101010101" charset="-122"/>
                <a:sym typeface="+mn-ea"/>
              </a:rPr>
              <a:t>。</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3147060"/>
            <a:ext cx="12430760" cy="1758315"/>
            <a:chOff x="-443" y="1654"/>
            <a:chExt cx="19576" cy="2769"/>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6" name="文本框 25"/>
          <p:cNvSpPr txBox="1"/>
          <p:nvPr/>
        </p:nvSpPr>
        <p:spPr>
          <a:xfrm>
            <a:off x="5410200" y="3961130"/>
            <a:ext cx="2320290" cy="607695"/>
          </a:xfrm>
          <a:prstGeom prst="rect">
            <a:avLst/>
          </a:prstGeom>
          <a:noFill/>
        </p:spPr>
        <p:txBody>
          <a:bodyPr wrap="none" rtlCol="0" anchor="t">
            <a:spAutoFit/>
          </a:bodyPr>
          <a:lstStyle/>
          <a:p>
            <a:pPr algn="l">
              <a:lnSpc>
                <a:spcPct val="120000"/>
              </a:lnSpc>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屡次遇到难题</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27" name="文本框 26"/>
          <p:cNvSpPr txBox="1"/>
          <p:nvPr/>
        </p:nvSpPr>
        <p:spPr>
          <a:xfrm>
            <a:off x="1116965" y="3944620"/>
            <a:ext cx="10749280" cy="607695"/>
          </a:xfrm>
          <a:prstGeom prst="rect">
            <a:avLst/>
          </a:prstGeom>
          <a:noFill/>
        </p:spPr>
        <p:txBody>
          <a:bodyPr wrap="square" rtlCol="0" anchor="t">
            <a:spAutoFit/>
          </a:bodyPr>
          <a:lstStyle/>
          <a:p>
            <a:pPr algn="l">
              <a:lnSpc>
                <a:spcPct val="120000"/>
              </a:lnSpc>
              <a:buClrTx/>
              <a:buSzTx/>
              <a:buFontTx/>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从开始这个课题至今，他</a:t>
            </a:r>
            <a:r>
              <a:rPr sz="2800" b="1" u="sng">
                <a:latin typeface="华文楷体" panose="02010600040101010101" charset="-122"/>
                <a:ea typeface="华文楷体" panose="02010600040101010101" charset="-122"/>
                <a:cs typeface="华文楷体" panose="02010600040101010101" charset="-122"/>
                <a:sym typeface="+mn-ea"/>
              </a:rPr>
              <a:t>                                 </a:t>
            </a:r>
            <a:r>
              <a:rPr sz="2800" b="1">
                <a:latin typeface="华文楷体" panose="02010600040101010101" charset="-122"/>
                <a:ea typeface="华文楷体" panose="02010600040101010101" charset="-122"/>
                <a:cs typeface="华文楷体" panose="02010600040101010101" charset="-122"/>
                <a:sym typeface="+mn-ea"/>
              </a:rPr>
              <a:t>，却一点儿也没有灰心。</a:t>
            </a:r>
            <a:endParaRPr sz="2800" b="1">
              <a:latin typeface="华文楷体" panose="02010600040101010101" charset="-122"/>
              <a:ea typeface="华文楷体" panose="02010600040101010101" charset="-122"/>
              <a:cs typeface="华文楷体" panose="02010600040101010101" charset="-122"/>
              <a:sym typeface="+mn-ea"/>
            </a:endParaRPr>
          </a:p>
        </p:txBody>
      </p:sp>
      <p:grpSp>
        <p:nvGrpSpPr>
          <p:cNvPr id="28" name="组合 27"/>
          <p:cNvGrpSpPr/>
          <p:nvPr/>
        </p:nvGrpSpPr>
        <p:grpSpPr>
          <a:xfrm>
            <a:off x="-349885" y="4841875"/>
            <a:ext cx="12430760" cy="1758315"/>
            <a:chOff x="-443" y="1654"/>
            <a:chExt cx="19576" cy="2769"/>
          </a:xfrm>
        </p:grpSpPr>
        <p:sp>
          <p:nvSpPr>
            <p:cNvPr id="29" name="矩形 28"/>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30" name="图片 29"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31" name="文本框 30"/>
          <p:cNvSpPr txBox="1"/>
          <p:nvPr/>
        </p:nvSpPr>
        <p:spPr>
          <a:xfrm>
            <a:off x="2331085" y="5700395"/>
            <a:ext cx="1607820" cy="521970"/>
          </a:xfrm>
          <a:prstGeom prst="rect">
            <a:avLst/>
          </a:prstGeom>
          <a:noFill/>
        </p:spPr>
        <p:txBody>
          <a:bodyPr wrap="none" rtlCol="0" anchor="t">
            <a:spAutoFit/>
          </a:bodyPr>
          <a:lstStyle/>
          <a:p>
            <a:pPr algn="l">
              <a:lnSpc>
                <a:spcPct val="100000"/>
              </a:lnSpc>
              <a:buClrTx/>
              <a:buSzTx/>
              <a:buFontTx/>
            </a:pPr>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屡次告诫</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32" name="文本框 31"/>
          <p:cNvSpPr txBox="1"/>
          <p:nvPr/>
        </p:nvSpPr>
        <p:spPr>
          <a:xfrm>
            <a:off x="1102360" y="5667375"/>
            <a:ext cx="11089640" cy="521970"/>
          </a:xfrm>
          <a:prstGeom prst="rect">
            <a:avLst/>
          </a:prstGeom>
          <a:noFill/>
        </p:spPr>
        <p:txBody>
          <a:bodyPr wrap="square" rtlCol="0" anchor="t">
            <a:spAutoFit/>
          </a:bodyPr>
          <a:lstStyle/>
          <a:p>
            <a:pPr algn="l">
              <a:lnSpc>
                <a:spcPct val="100000"/>
              </a:lnSpc>
              <a:buClrTx/>
              <a:buSzTx/>
              <a:buFontTx/>
            </a:pPr>
            <a:r>
              <a:rPr lang="zh-CN" altLang="en-US" sz="2800" b="1">
                <a:latin typeface="华文楷体" panose="02010600040101010101" charset="-122"/>
                <a:ea typeface="华文楷体" panose="02010600040101010101" charset="-122"/>
                <a:cs typeface="华文楷体" panose="02010600040101010101" charset="-122"/>
                <a:sym typeface="+mn-ea"/>
              </a:rPr>
              <a:t>妈妈</a:t>
            </a:r>
            <a:r>
              <a:rPr lang="zh-CN" altLang="en-US" sz="2800" b="1" u="sng">
                <a:latin typeface="华文楷体" panose="02010600040101010101" charset="-122"/>
                <a:ea typeface="华文楷体" panose="02010600040101010101" charset="-122"/>
                <a:cs typeface="华文楷体" panose="02010600040101010101" charset="-122"/>
                <a:sym typeface="+mn-ea"/>
              </a:rPr>
              <a:t>                              </a:t>
            </a:r>
            <a:r>
              <a:rPr lang="zh-CN" altLang="en-US" sz="2800" b="1">
                <a:latin typeface="华文楷体" panose="02010600040101010101" charset="-122"/>
                <a:ea typeface="华文楷体" panose="02010600040101010101" charset="-122"/>
                <a:cs typeface="华文楷体" panose="02010600040101010101" charset="-122"/>
                <a:sym typeface="+mn-ea"/>
              </a:rPr>
              <a:t>我，改掉马虎的毛病，可我就是改不了。</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sp>
        <p:nvSpPr>
          <p:cNvPr id="23" name="梯形 22"/>
          <p:cNvSpPr/>
          <p:nvPr/>
        </p:nvSpPr>
        <p:spPr>
          <a:xfrm>
            <a:off x="34607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descr="C:\Users\Administrator\Desktop\4a7e7ce1.png4a7e7ce1"/>
          <p:cNvPicPr>
            <a:picLocks noChangeAspect="1"/>
          </p:cNvPicPr>
          <p:nvPr/>
        </p:nvPicPr>
        <p:blipFill>
          <a:blip r:embed="rId1"/>
          <a:srcRect/>
          <a:stretch>
            <a:fillRect/>
          </a:stretch>
        </p:blipFill>
        <p:spPr>
          <a:xfrm>
            <a:off x="833543" y="-780627"/>
            <a:ext cx="1801707" cy="2511213"/>
          </a:xfrm>
          <a:prstGeom prst="rect">
            <a:avLst/>
          </a:prstGeom>
        </p:spPr>
      </p:pic>
      <p:sp>
        <p:nvSpPr>
          <p:cNvPr id="15" name="文本框 14"/>
          <p:cNvSpPr txBox="1"/>
          <p:nvPr/>
        </p:nvSpPr>
        <p:spPr>
          <a:xfrm>
            <a:off x="575945" y="4947285"/>
            <a:ext cx="2331720"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黄河孕育着古老的华夏文明。</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17" name="梯形 16"/>
          <p:cNvSpPr/>
          <p:nvPr/>
        </p:nvSpPr>
        <p:spPr>
          <a:xfrm>
            <a:off x="329501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C:\Users\Administrator\Desktop\4a7e7ce1.png4a7e7ce1"/>
          <p:cNvPicPr>
            <a:picLocks noChangeAspect="1"/>
          </p:cNvPicPr>
          <p:nvPr/>
        </p:nvPicPr>
        <p:blipFill>
          <a:blip r:embed="rId1"/>
          <a:srcRect/>
          <a:stretch>
            <a:fillRect/>
          </a:stretch>
        </p:blipFill>
        <p:spPr>
          <a:xfrm>
            <a:off x="3782483" y="-780627"/>
            <a:ext cx="1801707" cy="2511213"/>
          </a:xfrm>
          <a:prstGeom prst="rect">
            <a:avLst/>
          </a:prstGeom>
        </p:spPr>
      </p:pic>
      <p:sp>
        <p:nvSpPr>
          <p:cNvPr id="19" name="文本框 18"/>
          <p:cNvSpPr txBox="1"/>
          <p:nvPr/>
        </p:nvSpPr>
        <p:spPr>
          <a:xfrm>
            <a:off x="3522980" y="4947285"/>
            <a:ext cx="2393315"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这次博览会上展出了几款新型小汽车。</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31" name="组合 30"/>
          <p:cNvGrpSpPr/>
          <p:nvPr/>
        </p:nvGrpSpPr>
        <p:grpSpPr>
          <a:xfrm>
            <a:off x="346075" y="2560251"/>
            <a:ext cx="2837180" cy="2005552"/>
            <a:chOff x="7787" y="2920"/>
            <a:chExt cx="5660" cy="2231"/>
          </a:xfrm>
        </p:grpSpPr>
        <p:sp>
          <p:nvSpPr>
            <p:cNvPr id="33" name="圆角矩形 32"/>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yùn yù</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孕育</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v. to be pregnant with, </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to breed</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22" name="组合 21"/>
          <p:cNvGrpSpPr/>
          <p:nvPr/>
        </p:nvGrpSpPr>
        <p:grpSpPr>
          <a:xfrm>
            <a:off x="3295015" y="2560251"/>
            <a:ext cx="2837180" cy="1994765"/>
            <a:chOff x="7787" y="2920"/>
            <a:chExt cx="5660" cy="2219"/>
          </a:xfrm>
        </p:grpSpPr>
        <p:sp>
          <p:nvSpPr>
            <p:cNvPr id="25" name="圆角矩形 24"/>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787" y="2995"/>
              <a:ext cx="5660" cy="1813"/>
            </a:xfrm>
            <a:prstGeom prst="rect">
              <a:avLst/>
            </a:prstGeom>
            <a:noFill/>
          </p:spPr>
          <p:txBody>
            <a:bodyPr wrap="square" rtlCol="0">
              <a:spAutoFit/>
            </a:bodyPr>
            <a:lstStyle/>
            <a:p>
              <a:pPr algn="ctr" fontAlgn="ctr"/>
              <a:r>
                <a:rPr lang="en-US" altLang="zh-CN" sz="40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bó lǎn huì</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博览会</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exposition, expo</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sp>
        <p:nvSpPr>
          <p:cNvPr id="27"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6043613" y="282892"/>
            <a:ext cx="304800" cy="304801"/>
          </a:xfrm>
          <a:prstGeom prst="rect">
            <a:avLst/>
          </a:prstGeom>
          <a:noFill/>
        </p:spPr>
        <p:txBody>
          <a:bodyPr vert="horz" wrap="square" lIns="91440" tIns="45720" rIns="91440" bIns="45720" numCol="1" anchor="t" anchorCtr="0" compatLnSpc="1"/>
          <a:lstStyle/>
          <a:p>
            <a:endParaRPr lang="zh-CN" altLang="en-US"/>
          </a:p>
        </p:txBody>
      </p:sp>
      <p:sp>
        <p:nvSpPr>
          <p:cNvPr id="28" name="梯形 27"/>
          <p:cNvSpPr/>
          <p:nvPr/>
        </p:nvSpPr>
        <p:spPr>
          <a:xfrm>
            <a:off x="623316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descr="C:\Users\Administrator\Desktop\4a7e7ce1.png4a7e7ce1"/>
          <p:cNvPicPr>
            <a:picLocks noChangeAspect="1"/>
          </p:cNvPicPr>
          <p:nvPr/>
        </p:nvPicPr>
        <p:blipFill>
          <a:blip r:embed="rId1"/>
          <a:srcRect/>
          <a:stretch>
            <a:fillRect/>
          </a:stretch>
        </p:blipFill>
        <p:spPr>
          <a:xfrm>
            <a:off x="6720628" y="-781262"/>
            <a:ext cx="1801707" cy="2511213"/>
          </a:xfrm>
          <a:prstGeom prst="rect">
            <a:avLst/>
          </a:prstGeom>
        </p:spPr>
      </p:pic>
      <p:sp>
        <p:nvSpPr>
          <p:cNvPr id="30" name="文本框 29"/>
          <p:cNvSpPr txBox="1"/>
          <p:nvPr/>
        </p:nvSpPr>
        <p:spPr>
          <a:xfrm>
            <a:off x="6463030" y="4946650"/>
            <a:ext cx="2331720"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这支笔不仅好看，而且耐用。</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32" name="梯形 31"/>
          <p:cNvSpPr/>
          <p:nvPr/>
        </p:nvSpPr>
        <p:spPr>
          <a:xfrm>
            <a:off x="918210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5" name="图片 34" descr="C:\Users\Administrator\Desktop\4a7e7ce1.png4a7e7ce1"/>
          <p:cNvPicPr>
            <a:picLocks noChangeAspect="1"/>
          </p:cNvPicPr>
          <p:nvPr/>
        </p:nvPicPr>
        <p:blipFill>
          <a:blip r:embed="rId1"/>
          <a:srcRect/>
          <a:stretch>
            <a:fillRect/>
          </a:stretch>
        </p:blipFill>
        <p:spPr>
          <a:xfrm>
            <a:off x="9669568" y="-781262"/>
            <a:ext cx="1801707" cy="2511213"/>
          </a:xfrm>
          <a:prstGeom prst="rect">
            <a:avLst/>
          </a:prstGeom>
        </p:spPr>
      </p:pic>
      <p:sp>
        <p:nvSpPr>
          <p:cNvPr id="36" name="文本框 35"/>
          <p:cNvSpPr txBox="1"/>
          <p:nvPr/>
        </p:nvSpPr>
        <p:spPr>
          <a:xfrm>
            <a:off x="9410065" y="4946650"/>
            <a:ext cx="2393315"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观众们全神贯注地观看着魔术师的精彩表演。</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grpSp>
        <p:nvGrpSpPr>
          <p:cNvPr id="37" name="组合 36"/>
          <p:cNvGrpSpPr/>
          <p:nvPr/>
        </p:nvGrpSpPr>
        <p:grpSpPr>
          <a:xfrm>
            <a:off x="6233160" y="2559616"/>
            <a:ext cx="2837180" cy="1994765"/>
            <a:chOff x="7787" y="2920"/>
            <a:chExt cx="5660" cy="2219"/>
          </a:xfrm>
        </p:grpSpPr>
        <p:sp>
          <p:nvSpPr>
            <p:cNvPr id="38" name="圆角矩形 37"/>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nài yòng</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耐用</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adj. durable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40" name="组合 39"/>
          <p:cNvGrpSpPr/>
          <p:nvPr/>
        </p:nvGrpSpPr>
        <p:grpSpPr>
          <a:xfrm>
            <a:off x="9182100" y="2559616"/>
            <a:ext cx="2837180" cy="1994765"/>
            <a:chOff x="7787" y="2920"/>
            <a:chExt cx="5660" cy="2219"/>
          </a:xfrm>
        </p:grpSpPr>
        <p:sp>
          <p:nvSpPr>
            <p:cNvPr id="41" name="圆角矩形 40"/>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mó shù</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魔术</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magic</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43" name="图片 42"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subTnLst>
                                    <p:audio>
                                      <p:cMediaNode>
                                        <p:cTn display="1" masterRel="sameClick">
                                          <p:stCondLst>
                                            <p:cond evt="begin" delay="0">
                                              <p:tn val="38"/>
                                            </p:cond>
                                          </p:stCondLst>
                                          <p:endCondLst>
                                            <p:cond evt="onStopAudio" delay="0">
                                              <p:tgtEl>
                                                <p:sldTgt/>
                                              </p:tgtEl>
                                            </p:cond>
                                          </p:endCondLst>
                                        </p:cTn>
                                        <p:tgtEl>
                                          <p:sndTgt r:embed="rId3" name="click.wav"/>
                                        </p:tgtEl>
                                      </p:cMediaNode>
                                    </p:audio>
                                  </p:subTnLst>
                                </p:cTn>
                              </p:par>
                            </p:childTnLst>
                          </p:cTn>
                        </p:par>
                        <p:par>
                          <p:cTn id="40" fill="hold">
                            <p:stCondLst>
                              <p:cond delay="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15" grpId="0"/>
      <p:bldP spid="17" grpId="0" bldLvl="0" animBg="1"/>
      <p:bldP spid="19" grpId="0"/>
      <p:bldP spid="28" grpId="0" bldLvl="0" animBg="1"/>
      <p:bldP spid="30" grpId="0"/>
      <p:bldP spid="32" grpId="0" bldLvl="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870710" y="5804535"/>
            <a:ext cx="8606155" cy="707390"/>
            <a:chOff x="1881" y="8688"/>
            <a:chExt cx="16683" cy="1114"/>
          </a:xfrm>
        </p:grpSpPr>
        <p:sp>
          <p:nvSpPr>
            <p:cNvPr id="16" name="圆角矩形 15"/>
            <p:cNvSpPr/>
            <p:nvPr/>
          </p:nvSpPr>
          <p:spPr>
            <a:xfrm>
              <a:off x="1881" y="8688"/>
              <a:ext cx="16683" cy="1106"/>
            </a:xfrm>
            <a:prstGeom prst="roundRect">
              <a:avLst/>
            </a:prstGeom>
            <a:noFill/>
            <a:ln>
              <a:solidFill>
                <a:srgbClr val="3B0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
            <p:cNvSpPr txBox="1"/>
            <p:nvPr/>
          </p:nvSpPr>
          <p:spPr>
            <a:xfrm>
              <a:off x="1881" y="8786"/>
              <a:ext cx="16683" cy="1016"/>
            </a:xfrm>
            <a:prstGeom prst="rect">
              <a:avLst/>
            </a:prstGeom>
            <a:noFill/>
          </p:spPr>
          <p:txBody>
            <a:bodyPr wrap="square" rtlCol="0">
              <a:spAutoFit/>
            </a:bodyPr>
            <a:lstStyle/>
            <a:p>
              <a:r>
                <a:rPr lang="zh-CN" altLang="en-US" b="1" dirty="0">
                  <a:latin typeface="思源黑体 CN Regular" panose="020B0500000000000000" pitchFamily="34" charset="-122"/>
                  <a:ea typeface="思源黑体 CN Regular" panose="020B0500000000000000" pitchFamily="34" charset="-122"/>
                  <a:sym typeface="+mn-ea"/>
                </a:rPr>
                <a:t>本课件和教学视频著作权归大敏姐姐所有，未经授权进行搬运、洗稿、二次转发、销售等侵权行为，都属于</a:t>
              </a:r>
              <a:r>
                <a:rPr lang="zh-CN" altLang="en-US" b="1" dirty="0">
                  <a:solidFill>
                    <a:srgbClr val="FF0000"/>
                  </a:solidFill>
                  <a:latin typeface="思源黑体 CN Regular" panose="020B0500000000000000" pitchFamily="34" charset="-122"/>
                  <a:ea typeface="思源黑体 CN Regular" panose="020B0500000000000000" pitchFamily="34" charset="-122"/>
                  <a:sym typeface="+mn-ea"/>
                </a:rPr>
                <a:t>违法</a:t>
              </a:r>
              <a:r>
                <a:rPr lang="zh-CN" altLang="en-US" b="1" dirty="0">
                  <a:latin typeface="思源黑体 CN Regular" panose="020B0500000000000000" pitchFamily="34" charset="-122"/>
                  <a:ea typeface="思源黑体 CN Regular" panose="020B0500000000000000" pitchFamily="34" charset="-122"/>
                  <a:sym typeface="+mn-ea"/>
                </a:rPr>
                <a:t>。</a:t>
              </a:r>
              <a:r>
                <a:rPr lang="zh-CN" altLang="en-US" b="1" dirty="0">
                  <a:solidFill>
                    <a:srgbClr val="FF0000"/>
                  </a:solidFill>
                  <a:latin typeface="思源黑体 CN Regular" panose="020B0500000000000000" pitchFamily="34" charset="-122"/>
                  <a:ea typeface="思源黑体 CN Regular" panose="020B0500000000000000" pitchFamily="34" charset="-122"/>
                  <a:sym typeface="+mn-ea"/>
                </a:rPr>
                <a:t>违者绝对追责到底！</a:t>
              </a:r>
              <a:endParaRPr lang="zh-CN" altLang="en-US" b="1" dirty="0">
                <a:solidFill>
                  <a:srgbClr val="FF0000"/>
                </a:solidFill>
                <a:latin typeface="思源黑体 CN Regular" panose="020B0500000000000000" pitchFamily="34" charset="-122"/>
                <a:ea typeface="思源黑体 CN Regular" panose="020B0500000000000000" pitchFamily="34" charset="-122"/>
                <a:sym typeface="+mn-ea"/>
              </a:endParaRPr>
            </a:p>
          </p:txBody>
        </p:sp>
      </p:grpSp>
      <p:sp>
        <p:nvSpPr>
          <p:cNvPr id="5" name="文本框 4"/>
          <p:cNvSpPr txBox="1"/>
          <p:nvPr/>
        </p:nvSpPr>
        <p:spPr>
          <a:xfrm>
            <a:off x="1870393" y="403860"/>
            <a:ext cx="8451215" cy="583565"/>
          </a:xfrm>
          <a:prstGeom prst="rect">
            <a:avLst/>
          </a:prstGeom>
          <a:noFill/>
        </p:spPr>
        <p:txBody>
          <a:bodyPr wrap="square" rtlCol="0" anchor="t">
            <a:spAutoFit/>
          </a:bodyPr>
          <a:lstStyle/>
          <a:p>
            <a:pPr algn="ctr"/>
            <a:r>
              <a:rPr lang="zh-CN" altLang="en-US" sz="3200" b="1" dirty="0">
                <a:latin typeface="思源黑体 CN Bold" panose="020B0800000000000000" charset="-122"/>
                <a:ea typeface="思源黑体 CN Bold" panose="020B0800000000000000" charset="-122"/>
                <a:cs typeface="思源黑体 CN Bold" panose="020B0800000000000000" charset="-122"/>
                <a:sym typeface="+mn-ea"/>
              </a:rPr>
              <a:t>使用须知</a:t>
            </a:r>
            <a:r>
              <a:rPr lang="zh-CN" altLang="en-US" sz="3200" b="1" dirty="0">
                <a:solidFill>
                  <a:srgbClr val="FF0000"/>
                </a:solidFill>
                <a:latin typeface="思源黑体 CN Bold" panose="020B0800000000000000" charset="-122"/>
                <a:ea typeface="思源黑体 CN Bold" panose="020B0800000000000000" charset="-122"/>
                <a:cs typeface="思源黑体 CN Bold" panose="020B0800000000000000" charset="-122"/>
                <a:sym typeface="+mn-ea"/>
              </a:rPr>
              <a:t>👇</a:t>
            </a:r>
            <a:endParaRPr lang="zh-CN" altLang="en-US" sz="3200" b="1" dirty="0">
              <a:solidFill>
                <a:srgbClr val="FF0000"/>
              </a:solidFill>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3" name="矩形: 圆角 22"/>
          <p:cNvSpPr/>
          <p:nvPr/>
        </p:nvSpPr>
        <p:spPr bwMode="auto">
          <a:xfrm>
            <a:off x="2287588" y="247523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4" name="矩形: 圆角 23"/>
          <p:cNvSpPr/>
          <p:nvPr/>
        </p:nvSpPr>
        <p:spPr bwMode="auto">
          <a:xfrm>
            <a:off x="2287588" y="308864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0" name="矩形: 圆角 19"/>
          <p:cNvSpPr/>
          <p:nvPr/>
        </p:nvSpPr>
        <p:spPr bwMode="auto">
          <a:xfrm>
            <a:off x="2287588" y="1861185"/>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6" name="文本框 5"/>
          <p:cNvSpPr txBox="1"/>
          <p:nvPr/>
        </p:nvSpPr>
        <p:spPr>
          <a:xfrm>
            <a:off x="2660333" y="1889760"/>
            <a:ext cx="690880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必须全屏播放才有动画和音效，手机打开和非全屏播放无效果。</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sp>
        <p:nvSpPr>
          <p:cNvPr id="2" name="文本框 1"/>
          <p:cNvSpPr txBox="1"/>
          <p:nvPr/>
        </p:nvSpPr>
        <p:spPr>
          <a:xfrm>
            <a:off x="2660333" y="2503805"/>
            <a:ext cx="696277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包含：教学内容和目标、课堂中老师涉及的英语句子、学生教学内容。</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sp>
        <p:nvSpPr>
          <p:cNvPr id="8" name="文本框 7"/>
          <p:cNvSpPr txBox="1"/>
          <p:nvPr/>
        </p:nvSpPr>
        <p:spPr>
          <a:xfrm>
            <a:off x="2660333" y="3117850"/>
            <a:ext cx="741108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动画修改方式：当前内容上，鼠标右键进行素材替换。请勿删除！否则无动效！</a:t>
            </a:r>
            <a:endPar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endParaRPr>
          </a:p>
        </p:txBody>
      </p:sp>
      <p:grpSp>
        <p:nvGrpSpPr>
          <p:cNvPr id="34" name="组合 33"/>
          <p:cNvGrpSpPr/>
          <p:nvPr/>
        </p:nvGrpSpPr>
        <p:grpSpPr>
          <a:xfrm>
            <a:off x="2245043" y="1755140"/>
            <a:ext cx="248920" cy="248920"/>
            <a:chOff x="4536440" y="-1071880"/>
            <a:chExt cx="416560" cy="416560"/>
          </a:xfrm>
        </p:grpSpPr>
        <p:sp>
          <p:nvSpPr>
            <p:cNvPr id="33" name="椭圆 32"/>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2"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5" name="组合 34"/>
          <p:cNvGrpSpPr/>
          <p:nvPr/>
        </p:nvGrpSpPr>
        <p:grpSpPr>
          <a:xfrm>
            <a:off x="2245043" y="2433955"/>
            <a:ext cx="248920" cy="248920"/>
            <a:chOff x="4536440" y="-1071880"/>
            <a:chExt cx="416560" cy="416560"/>
          </a:xfrm>
        </p:grpSpPr>
        <p:sp>
          <p:nvSpPr>
            <p:cNvPr id="36" name="椭圆 3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8" name="组合 37"/>
          <p:cNvGrpSpPr/>
          <p:nvPr/>
        </p:nvGrpSpPr>
        <p:grpSpPr>
          <a:xfrm>
            <a:off x="2245043" y="3003550"/>
            <a:ext cx="248920" cy="248920"/>
            <a:chOff x="4536440" y="-1071880"/>
            <a:chExt cx="416560" cy="416560"/>
          </a:xfrm>
        </p:grpSpPr>
        <p:sp>
          <p:nvSpPr>
            <p:cNvPr id="39" name="椭圆 38"/>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40"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sp>
        <p:nvSpPr>
          <p:cNvPr id="4" name="矩形: 圆角 23"/>
          <p:cNvSpPr/>
          <p:nvPr/>
        </p:nvSpPr>
        <p:spPr bwMode="auto">
          <a:xfrm>
            <a:off x="2287588" y="3729355"/>
            <a:ext cx="7659370" cy="396240"/>
          </a:xfrm>
          <a:prstGeom prst="roundRect">
            <a:avLst>
              <a:gd name="adj" fmla="val 50000"/>
            </a:avLst>
          </a:prstGeom>
          <a:solidFill>
            <a:srgbClr val="3D3D3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7" name="文本框 6"/>
          <p:cNvSpPr txBox="1"/>
          <p:nvPr/>
        </p:nvSpPr>
        <p:spPr>
          <a:xfrm>
            <a:off x="2660333" y="3758565"/>
            <a:ext cx="716724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a:ln>
                  <a:noFill/>
                </a:ln>
                <a:solidFill>
                  <a:prstClr val="white"/>
                </a:solidFill>
                <a:effectLst/>
                <a:uLnTx/>
                <a:uFillTx/>
                <a:latin typeface="Arial" panose="020B0604020202020204"/>
                <a:ea typeface="Microsoft YaHei Light" panose="020B0502040204020203" charset="-122"/>
                <a:sym typeface="+mn-ea"/>
              </a:rPr>
              <a:t>如有问题欢迎来大敏姐姐直播间连麦咨询，直播时间会提前在朋友圈发布：</a:t>
            </a:r>
            <a:endParaRPr kumimoji="0" lang="en-US" altLang="zh-CN" sz="1600" b="1"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endParaRPr>
          </a:p>
        </p:txBody>
      </p:sp>
      <p:grpSp>
        <p:nvGrpSpPr>
          <p:cNvPr id="9" name="组合 8"/>
          <p:cNvGrpSpPr/>
          <p:nvPr/>
        </p:nvGrpSpPr>
        <p:grpSpPr>
          <a:xfrm>
            <a:off x="2245043" y="3644265"/>
            <a:ext cx="248920" cy="248920"/>
            <a:chOff x="4536440" y="-1071880"/>
            <a:chExt cx="416560" cy="416560"/>
          </a:xfrm>
        </p:grpSpPr>
        <p:sp>
          <p:nvSpPr>
            <p:cNvPr id="10" name="椭圆 9"/>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11"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027" name="Picture 3" descr="C:\Users\Administrator\Desktop\微信_副本.png"/>
          <p:cNvPicPr>
            <a:picLocks noChangeAspect="1" noChangeArrowheads="1"/>
          </p:cNvPicPr>
          <p:nvPr/>
        </p:nvPicPr>
        <p:blipFill>
          <a:blip r:embed="rId1" cstate="print"/>
          <a:srcRect/>
          <a:stretch>
            <a:fillRect/>
          </a:stretch>
        </p:blipFill>
        <p:spPr bwMode="auto">
          <a:xfrm>
            <a:off x="7911783" y="4629150"/>
            <a:ext cx="632460" cy="635635"/>
          </a:xfrm>
          <a:prstGeom prst="rect">
            <a:avLst/>
          </a:prstGeom>
          <a:noFill/>
        </p:spPr>
      </p:pic>
      <p:sp>
        <p:nvSpPr>
          <p:cNvPr id="18" name="TextBox 10"/>
          <p:cNvSpPr txBox="1"/>
          <p:nvPr/>
        </p:nvSpPr>
        <p:spPr>
          <a:xfrm>
            <a:off x="8744903" y="4723765"/>
            <a:ext cx="1327150" cy="368300"/>
          </a:xfrm>
          <a:prstGeom prst="rect">
            <a:avLst/>
          </a:prstGeom>
          <a:noFill/>
        </p:spPr>
        <p:txBody>
          <a:bodyPr wrap="square" rtlCol="0">
            <a:spAutoFit/>
          </a:bodyPr>
          <a:lstStyle/>
          <a:p>
            <a:r>
              <a:rPr lang="en-US" altLang="zh-CN" b="1" dirty="0">
                <a:solidFill>
                  <a:srgbClr val="3CB035"/>
                </a:solidFill>
                <a:latin typeface="思源黑体 CN Bold" panose="020B0800000000000000" charset="-122"/>
                <a:ea typeface="思源黑体 CN Bold" panose="020B0800000000000000" charset="-122"/>
              </a:rPr>
              <a:t>dmgqs01</a:t>
            </a:r>
            <a:endParaRPr lang="en-US" altLang="zh-CN" b="1" dirty="0">
              <a:solidFill>
                <a:srgbClr val="3CB035"/>
              </a:solidFill>
              <a:latin typeface="思源黑体 CN Bold" panose="020B0800000000000000" charset="-122"/>
              <a:ea typeface="思源黑体 CN Bold" panose="020B0800000000000000" charset="-122"/>
            </a:endParaRPr>
          </a:p>
        </p:txBody>
      </p:sp>
      <p:pic>
        <p:nvPicPr>
          <p:cNvPr id="14" name="图片 13"/>
          <p:cNvPicPr>
            <a:picLocks noChangeAspect="1"/>
          </p:cNvPicPr>
          <p:nvPr/>
        </p:nvPicPr>
        <p:blipFill>
          <a:blip r:embed="rId2"/>
          <a:stretch>
            <a:fillRect/>
          </a:stretch>
        </p:blipFill>
        <p:spPr>
          <a:xfrm>
            <a:off x="5421313" y="4323715"/>
            <a:ext cx="1350645" cy="1355090"/>
          </a:xfrm>
          <a:prstGeom prst="rect">
            <a:avLst/>
          </a:prstGeom>
        </p:spPr>
      </p:pic>
      <p:sp>
        <p:nvSpPr>
          <p:cNvPr id="21" name="矩形: 圆角 19"/>
          <p:cNvSpPr/>
          <p:nvPr/>
        </p:nvSpPr>
        <p:spPr bwMode="auto">
          <a:xfrm>
            <a:off x="2314258" y="122047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2" name="文本框 21"/>
          <p:cNvSpPr txBox="1"/>
          <p:nvPr/>
        </p:nvSpPr>
        <p:spPr>
          <a:xfrm>
            <a:off x="2687003" y="1249045"/>
            <a:ext cx="778986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需使用</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Microsoft </a:t>
            </a:r>
            <a:r>
              <a:rPr kumimoji="0" lang="en-US" altLang="zh-CN" sz="1600" b="0" i="0" u="none" strike="noStrike" kern="1200" cap="none" spc="0" normalizeH="0" baseline="0" noProof="0" dirty="0" err="1">
                <a:ln>
                  <a:noFill/>
                </a:ln>
                <a:solidFill>
                  <a:prstClr val="white"/>
                </a:solidFill>
                <a:effectLst/>
                <a:uLnTx/>
                <a:uFillTx/>
                <a:latin typeface="Arial" panose="020B0604020202020204"/>
                <a:ea typeface="Microsoft YaHei Light" panose="020B0502040204020203" charset="-122"/>
                <a:cs typeface="+mn-cs"/>
              </a:rPr>
              <a:t>Ofice</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软件，支持内容</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图文</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/GIF/</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音频</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动画</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编辑、修改。</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grpSp>
        <p:nvGrpSpPr>
          <p:cNvPr id="25" name="组合 24"/>
          <p:cNvGrpSpPr/>
          <p:nvPr/>
        </p:nvGrpSpPr>
        <p:grpSpPr>
          <a:xfrm>
            <a:off x="2271713" y="1114425"/>
            <a:ext cx="248920" cy="248920"/>
            <a:chOff x="4536440" y="-1071880"/>
            <a:chExt cx="416560" cy="416560"/>
          </a:xfrm>
        </p:grpSpPr>
        <p:sp>
          <p:nvSpPr>
            <p:cNvPr id="26" name="椭圆 2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2" name="图片 11" descr="1"/>
          <p:cNvPicPr>
            <a:picLocks noChangeAspect="1"/>
          </p:cNvPicPr>
          <p:nvPr/>
        </p:nvPicPr>
        <p:blipFill>
          <a:blip r:embed="rId3"/>
          <a:stretch>
            <a:fillRect/>
          </a:stretch>
        </p:blipFill>
        <p:spPr>
          <a:xfrm>
            <a:off x="10719753" y="0"/>
            <a:ext cx="1459230" cy="14592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364933" y="283527"/>
            <a:ext cx="304800" cy="304801"/>
          </a:xfrm>
          <a:prstGeom prst="rect">
            <a:avLst/>
          </a:prstGeom>
          <a:noFill/>
        </p:spPr>
        <p:txBody>
          <a:bodyPr vert="horz" wrap="square" lIns="91440" tIns="45720" rIns="91440" bIns="45720" numCol="1" anchor="t" anchorCtr="0" compatLnSpc="1"/>
          <a:lstStyle/>
          <a:p>
            <a:endParaRPr lang="zh-CN" altLang="en-US"/>
          </a:p>
        </p:txBody>
      </p:sp>
      <p:sp>
        <p:nvSpPr>
          <p:cNvPr id="23" name="梯形 22"/>
          <p:cNvSpPr/>
          <p:nvPr/>
        </p:nvSpPr>
        <p:spPr>
          <a:xfrm>
            <a:off x="1554480"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descr="C:\Users\Administrator\Desktop\4a7e7ce1.png4a7e7ce1"/>
          <p:cNvPicPr>
            <a:picLocks noChangeAspect="1"/>
          </p:cNvPicPr>
          <p:nvPr/>
        </p:nvPicPr>
        <p:blipFill>
          <a:blip r:embed="rId1"/>
          <a:srcRect/>
          <a:stretch>
            <a:fillRect/>
          </a:stretch>
        </p:blipFill>
        <p:spPr>
          <a:xfrm>
            <a:off x="2041948" y="-780627"/>
            <a:ext cx="1801707" cy="2511213"/>
          </a:xfrm>
          <a:prstGeom prst="rect">
            <a:avLst/>
          </a:prstGeom>
        </p:spPr>
      </p:pic>
      <p:sp>
        <p:nvSpPr>
          <p:cNvPr id="15" name="文本框 14"/>
          <p:cNvSpPr txBox="1"/>
          <p:nvPr/>
        </p:nvSpPr>
        <p:spPr>
          <a:xfrm>
            <a:off x="1748155" y="4946650"/>
            <a:ext cx="2331720"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交通警察扣了他的自行车。</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17" name="梯形 16"/>
          <p:cNvSpPr/>
          <p:nvPr/>
        </p:nvSpPr>
        <p:spPr>
          <a:xfrm>
            <a:off x="4503420"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C:\Users\Administrator\Desktop\4a7e7ce1.png4a7e7ce1"/>
          <p:cNvPicPr>
            <a:picLocks noChangeAspect="1"/>
          </p:cNvPicPr>
          <p:nvPr/>
        </p:nvPicPr>
        <p:blipFill>
          <a:blip r:embed="rId1"/>
          <a:srcRect/>
          <a:stretch>
            <a:fillRect/>
          </a:stretch>
        </p:blipFill>
        <p:spPr>
          <a:xfrm>
            <a:off x="4990888" y="-780627"/>
            <a:ext cx="1801707" cy="2511213"/>
          </a:xfrm>
          <a:prstGeom prst="rect">
            <a:avLst/>
          </a:prstGeom>
        </p:spPr>
      </p:pic>
      <p:sp>
        <p:nvSpPr>
          <p:cNvPr id="19" name="文本框 18"/>
          <p:cNvSpPr txBox="1"/>
          <p:nvPr/>
        </p:nvSpPr>
        <p:spPr>
          <a:xfrm>
            <a:off x="4731385" y="4947285"/>
            <a:ext cx="2393315"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我们上季度的煤气费异常高。</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31" name="组合 30"/>
          <p:cNvGrpSpPr/>
          <p:nvPr/>
        </p:nvGrpSpPr>
        <p:grpSpPr>
          <a:xfrm>
            <a:off x="1554480" y="2560251"/>
            <a:ext cx="2837180" cy="2005552"/>
            <a:chOff x="7787" y="2920"/>
            <a:chExt cx="5660" cy="2231"/>
          </a:xfrm>
        </p:grpSpPr>
        <p:sp>
          <p:nvSpPr>
            <p:cNvPr id="33" name="圆角矩形 32"/>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kòu</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扣</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deduct, to discount,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to take... off...</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22" name="组合 21"/>
          <p:cNvGrpSpPr/>
          <p:nvPr/>
        </p:nvGrpSpPr>
        <p:grpSpPr>
          <a:xfrm>
            <a:off x="4503420" y="2560251"/>
            <a:ext cx="2837180" cy="1994765"/>
            <a:chOff x="7787" y="2920"/>
            <a:chExt cx="5660" cy="2219"/>
          </a:xfrm>
        </p:grpSpPr>
        <p:sp>
          <p:nvSpPr>
            <p:cNvPr id="25" name="圆角矩形 24"/>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jì dù</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季度</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quarter (of a year)</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sp>
        <p:nvSpPr>
          <p:cNvPr id="27"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7252018" y="282892"/>
            <a:ext cx="304800" cy="304801"/>
          </a:xfrm>
          <a:prstGeom prst="rect">
            <a:avLst/>
          </a:prstGeom>
          <a:noFill/>
        </p:spPr>
        <p:txBody>
          <a:bodyPr vert="horz" wrap="square" lIns="91440" tIns="45720" rIns="91440" bIns="45720" numCol="1" anchor="t" anchorCtr="0" compatLnSpc="1"/>
          <a:lstStyle/>
          <a:p>
            <a:endParaRPr lang="zh-CN" altLang="en-US"/>
          </a:p>
        </p:txBody>
      </p:sp>
      <p:sp>
        <p:nvSpPr>
          <p:cNvPr id="28" name="梯形 27"/>
          <p:cNvSpPr/>
          <p:nvPr/>
        </p:nvSpPr>
        <p:spPr>
          <a:xfrm>
            <a:off x="7441565"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descr="C:\Users\Administrator\Desktop\4a7e7ce1.png4a7e7ce1"/>
          <p:cNvPicPr>
            <a:picLocks noChangeAspect="1"/>
          </p:cNvPicPr>
          <p:nvPr/>
        </p:nvPicPr>
        <p:blipFill>
          <a:blip r:embed="rId1"/>
          <a:srcRect/>
          <a:stretch>
            <a:fillRect/>
          </a:stretch>
        </p:blipFill>
        <p:spPr>
          <a:xfrm>
            <a:off x="7929033" y="-781262"/>
            <a:ext cx="1801707" cy="2511213"/>
          </a:xfrm>
          <a:prstGeom prst="rect">
            <a:avLst/>
          </a:prstGeom>
        </p:spPr>
      </p:pic>
      <p:sp>
        <p:nvSpPr>
          <p:cNvPr id="30" name="文本框 29"/>
          <p:cNvSpPr txBox="1"/>
          <p:nvPr/>
        </p:nvSpPr>
        <p:spPr>
          <a:xfrm>
            <a:off x="7671435" y="4946650"/>
            <a:ext cx="2331720"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他们没有开办新商店的本钱。</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grpSp>
        <p:nvGrpSpPr>
          <p:cNvPr id="37" name="组合 36"/>
          <p:cNvGrpSpPr/>
          <p:nvPr/>
        </p:nvGrpSpPr>
        <p:grpSpPr>
          <a:xfrm>
            <a:off x="7441565" y="2559616"/>
            <a:ext cx="2837180" cy="1994765"/>
            <a:chOff x="7787" y="2920"/>
            <a:chExt cx="5660" cy="2219"/>
          </a:xfrm>
        </p:grpSpPr>
        <p:sp>
          <p:nvSpPr>
            <p:cNvPr id="38" name="圆角矩形 37"/>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běn qián</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本钱</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capital, seed money</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43" name="图片 42"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15" grpId="0"/>
      <p:bldP spid="17" grpId="0" bldLvl="0" animBg="1"/>
      <p:bldP spid="19" grpId="0"/>
      <p:bldP spid="28" grpId="0" bldLvl="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孕育</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be pregnant with, to breed</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yùn</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yù</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耐用</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durable</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nài</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yòng</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4958080" y="127635"/>
            <a:ext cx="2344420" cy="3194050"/>
            <a:chOff x="9222" y="2028"/>
            <a:chExt cx="3692"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222" y="4252"/>
              <a:ext cx="369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博览会</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exposition, expo</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5038725" y="863600"/>
            <a:ext cx="2195195" cy="583565"/>
          </a:xfrm>
          <a:prstGeom prst="rect">
            <a:avLst/>
          </a:prstGeom>
          <a:noFill/>
        </p:spPr>
        <p:txBody>
          <a:bodyPr wrap="square">
            <a:spAutoFit/>
          </a:bodyPr>
          <a:lstStyle/>
          <a:p>
            <a:pPr algn="ctr" eaLnBrk="1"/>
            <a:r>
              <a:rPr altLang="zh-CN" sz="3200" dirty="0">
                <a:solidFill>
                  <a:srgbClr val="2A2A2B"/>
                </a:solidFill>
                <a:latin typeface="华文细黑" panose="02010600040101010101" pitchFamily="2" charset="-122"/>
                <a:ea typeface="华文细黑" panose="02010600040101010101" pitchFamily="2" charset="-122"/>
                <a:sym typeface="+mn-ea"/>
              </a:rPr>
              <a:t>bó</a:t>
            </a:r>
            <a:r>
              <a:rPr lang="en-US" sz="3200" dirty="0">
                <a:solidFill>
                  <a:srgbClr val="2A2A2B"/>
                </a:solidFill>
                <a:latin typeface="华文细黑" panose="02010600040101010101" pitchFamily="2" charset="-122"/>
                <a:ea typeface="华文细黑" panose="02010600040101010101" pitchFamily="2" charset="-122"/>
                <a:sym typeface="+mn-ea"/>
              </a:rPr>
              <a:t> </a:t>
            </a:r>
            <a:r>
              <a:rPr altLang="zh-CN" sz="3200" dirty="0">
                <a:solidFill>
                  <a:srgbClr val="2A2A2B"/>
                </a:solidFill>
                <a:latin typeface="华文细黑" panose="02010600040101010101" pitchFamily="2" charset="-122"/>
                <a:ea typeface="华文细黑" panose="02010600040101010101" pitchFamily="2" charset="-122"/>
                <a:sym typeface="+mn-ea"/>
              </a:rPr>
              <a:t>lǎn</a:t>
            </a:r>
            <a:r>
              <a:rPr lang="en-US" sz="3200" dirty="0">
                <a:solidFill>
                  <a:srgbClr val="2A2A2B"/>
                </a:solidFill>
                <a:latin typeface="华文细黑" panose="02010600040101010101" pitchFamily="2" charset="-122"/>
                <a:ea typeface="华文细黑" panose="02010600040101010101" pitchFamily="2" charset="-122"/>
                <a:sym typeface="+mn-ea"/>
              </a:rPr>
              <a:t> </a:t>
            </a:r>
            <a:r>
              <a:rPr altLang="zh-CN" sz="3200" dirty="0">
                <a:solidFill>
                  <a:srgbClr val="2A2A2B"/>
                </a:solidFill>
                <a:latin typeface="华文细黑" panose="02010600040101010101" pitchFamily="2" charset="-122"/>
                <a:ea typeface="华文细黑" panose="02010600040101010101" pitchFamily="2" charset="-122"/>
                <a:sym typeface="+mn-ea"/>
              </a:rPr>
              <a:t>huì</a:t>
            </a:r>
            <a:endParaRPr altLang="zh-CN" sz="32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90830" y="3615055"/>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魔术</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magic</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mó</a:t>
            </a:r>
            <a:r>
              <a:rPr lang="en-US" altLang="zh-CN" sz="3600" dirty="0">
                <a:solidFill>
                  <a:srgbClr val="2A2A2B"/>
                </a:solidFill>
                <a:latin typeface="华文细黑" panose="02010600040101010101" pitchFamily="2" charset="-122"/>
                <a:ea typeface="华文细黑" panose="02010600040101010101" pitchFamily="2" charset="-122"/>
                <a:sym typeface="+mn-ea"/>
              </a:rPr>
              <a:t> </a:t>
            </a:r>
            <a:r>
              <a:rPr lang="zh-CN" altLang="zh-CN" sz="3600" dirty="0">
                <a:solidFill>
                  <a:srgbClr val="2A2A2B"/>
                </a:solidFill>
                <a:latin typeface="华文细黑" panose="02010600040101010101" pitchFamily="2" charset="-122"/>
                <a:ea typeface="华文细黑" panose="02010600040101010101" pitchFamily="2" charset="-122"/>
                <a:sym typeface="+mn-ea"/>
              </a:rPr>
              <a:t>shù</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586480" y="3628390"/>
            <a:ext cx="2229485" cy="3257550"/>
            <a:chOff x="4717" y="1909"/>
            <a:chExt cx="3511" cy="51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29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扣</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deduct, to discount,</a:t>
              </a: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to take... off...</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kòu</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季度</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quarter (of a year)</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jì</a:t>
            </a:r>
            <a:r>
              <a:rPr lang="en-US" altLang="zh-CN" sz="3600" dirty="0">
                <a:solidFill>
                  <a:srgbClr val="2A2A2B"/>
                </a:solidFill>
                <a:latin typeface="华文细黑" panose="02010600040101010101" pitchFamily="2" charset="-122"/>
                <a:ea typeface="华文细黑" panose="02010600040101010101" pitchFamily="2" charset="-122"/>
                <a:sym typeface="+mn-ea"/>
              </a:rPr>
              <a:t> </a:t>
            </a:r>
            <a:r>
              <a:rPr lang="zh-CN" altLang="zh-CN" sz="3600" dirty="0">
                <a:solidFill>
                  <a:srgbClr val="2A2A2B"/>
                </a:solidFill>
                <a:latin typeface="华文细黑" panose="02010600040101010101" pitchFamily="2" charset="-122"/>
                <a:ea typeface="华文细黑" panose="02010600040101010101" pitchFamily="2" charset="-122"/>
                <a:sym typeface="+mn-ea"/>
              </a:rPr>
              <a:t>dù</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841230" y="3646170"/>
            <a:ext cx="2229485"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本钱</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dirty="0" err="1">
                  <a:solidFill>
                    <a:schemeClr val="bg1"/>
                  </a:solidFill>
                  <a:latin typeface="Times New Roman" panose="02020603050405020304"/>
                  <a:cs typeface="Times New Roman" panose="02020603050405020304"/>
                  <a:sym typeface="+mn-ea"/>
                </a:rPr>
                <a:t>n. capital, seed money </a:t>
              </a:r>
              <a:endParaRPr lang="en-US"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eaLnBrk="1"/>
            <a:r>
              <a:rPr lang="zh-CN" altLang="zh-CN" sz="3600" dirty="0">
                <a:solidFill>
                  <a:srgbClr val="2A2A2B"/>
                </a:solidFill>
                <a:latin typeface="华文细黑" panose="02010600040101010101" pitchFamily="2" charset="-122"/>
                <a:ea typeface="华文细黑" panose="02010600040101010101" pitchFamily="2" charset="-122"/>
                <a:sym typeface="+mn-ea"/>
              </a:rPr>
              <a:t>běn</a:t>
            </a:r>
            <a:r>
              <a:rPr lang="en-US" altLang="zh-CN" sz="3600" dirty="0">
                <a:solidFill>
                  <a:srgbClr val="2A2A2B"/>
                </a:solidFill>
                <a:latin typeface="华文细黑" panose="02010600040101010101" pitchFamily="2" charset="-122"/>
                <a:ea typeface="华文细黑" panose="02010600040101010101" pitchFamily="2" charset="-122"/>
                <a:sym typeface="+mn-ea"/>
              </a:rPr>
              <a:t> </a:t>
            </a:r>
            <a:r>
              <a:rPr lang="zh-CN" altLang="zh-CN" sz="3600" dirty="0">
                <a:solidFill>
                  <a:srgbClr val="2A2A2B"/>
                </a:solidFill>
                <a:latin typeface="华文细黑" panose="02010600040101010101" pitchFamily="2" charset="-122"/>
                <a:ea typeface="华文细黑" panose="02010600040101010101" pitchFamily="2" charset="-122"/>
                <a:sym typeface="+mn-ea"/>
              </a:rPr>
              <a:t>qián</a:t>
            </a:r>
            <a:endParaRPr lang="zh-CN" altLang="zh-CN" sz="36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扣</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紧扣</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扣留</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扣除</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折扣</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扣球</a:t>
            </a:r>
            <a:endPar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8416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那个男孩儿逛商场时，被人扣留了，因为他在商场里打听哪儿能买到弹药。</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8416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他每次钓鱼必定得戴上草帽，草帽一定是紧扣在脑袋瓜儿上。</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759241"/>
            <a:chOff x="7787" y="3144"/>
            <a:chExt cx="5660" cy="1957"/>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882"/>
            </a:xfrm>
            <a:prstGeom prst="rect">
              <a:avLst/>
            </a:prstGeom>
            <a:noFill/>
          </p:spPr>
          <p:txBody>
            <a:bodyPr wrap="square" rtlCol="0">
              <a:spAutoFit/>
            </a:bodyPr>
            <a:lstStyle/>
            <a:p>
              <a:pPr algn="ctr" fontAlgn="ctr"/>
              <a:r>
                <a:rPr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依据</a:t>
              </a:r>
              <a:endParaRPr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动词，表示</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作为论断前提</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或言行基础的事物</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0675" y="1578610"/>
            <a:ext cx="8968105" cy="828675"/>
            <a:chOff x="518" y="3426"/>
            <a:chExt cx="14891" cy="1305"/>
          </a:xfrm>
        </p:grpSpPr>
        <p:sp>
          <p:nvSpPr>
            <p:cNvPr id="62" name="圆角矩形 61"/>
            <p:cNvSpPr/>
            <p:nvPr/>
          </p:nvSpPr>
          <p:spPr>
            <a:xfrm>
              <a:off x="518" y="3426"/>
              <a:ext cx="14891"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4891" cy="919"/>
            </a:xfrm>
            <a:prstGeom prst="rect">
              <a:avLst/>
            </a:prstGeom>
            <a:noFill/>
          </p:spPr>
          <p:txBody>
            <a:bodyPr wrap="square">
              <a:spAutoFit/>
            </a:bodyPr>
            <a:lstStyle/>
            <a:p>
              <a:pPr algn="l" eaLnBrk="1" fontAlgn="base">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你们这样做有法律</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依据</a:t>
              </a:r>
              <a:r>
                <a:rPr lang="zh-CN" altLang="en-US" sz="3200" b="1" noProof="0" dirty="0">
                  <a:ln>
                    <a:noFill/>
                  </a:ln>
                  <a:effectLst/>
                  <a:uLnTx/>
                  <a:uFillTx/>
                  <a:latin typeface="华文楷体" panose="02010600040101010101" charset="-122"/>
                  <a:ea typeface="华文楷体" panose="02010600040101010101" charset="-122"/>
                  <a:sym typeface="+mn-ea"/>
                </a:rPr>
                <a:t>吗？</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0675" y="3552825"/>
            <a:ext cx="9271000" cy="1857375"/>
            <a:chOff x="518" y="2789"/>
            <a:chExt cx="14600" cy="3145"/>
          </a:xfrm>
        </p:grpSpPr>
        <p:sp>
          <p:nvSpPr>
            <p:cNvPr id="81" name="圆角矩形 80"/>
            <p:cNvSpPr/>
            <p:nvPr/>
          </p:nvSpPr>
          <p:spPr>
            <a:xfrm>
              <a:off x="518" y="2789"/>
              <a:ext cx="14447" cy="314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108"/>
              <a:ext cx="14600" cy="2656"/>
            </a:xfrm>
            <a:prstGeom prst="rect">
              <a:avLst/>
            </a:prstGeom>
            <a:noFill/>
          </p:spPr>
          <p:txBody>
            <a:bodyPr wrap="square">
              <a:spAutoFit/>
            </a:bodyPr>
            <a:lstStyle/>
            <a:p>
              <a:pPr algn="l" fontAlgn="base">
                <a:lnSpc>
                  <a:spcPct val="100000"/>
                </a:lnSpc>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江崎公司大胆布局，以成年人的消费需求为</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依据</a:t>
              </a:r>
              <a:r>
                <a:rPr lang="zh-CN" altLang="en-US" sz="3200" b="1" noProof="0" dirty="0">
                  <a:ln>
                    <a:noFill/>
                  </a:ln>
                  <a:effectLst/>
                  <a:uLnTx/>
                  <a:uFillTx/>
                  <a:latin typeface="华文楷体" panose="02010600040101010101" charset="-122"/>
                  <a:ea typeface="华文楷体" panose="02010600040101010101" charset="-122"/>
                  <a:sym typeface="+mn-ea"/>
                </a:rPr>
                <a:t>设计产品，又拟定了相应的市场营销策略，不久，推出四种功能型泡泡糖。</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pic>
        <p:nvPicPr>
          <p:cNvPr id="8" name="图片 7" descr="C:\Users\Lenovo\Desktop\新建文件夹\法律法规.jpg法律法规"/>
          <p:cNvPicPr>
            <a:picLocks noChangeAspect="1"/>
          </p:cNvPicPr>
          <p:nvPr/>
        </p:nvPicPr>
        <p:blipFill>
          <a:blip r:embed="rId2">
            <a:alphaModFix amt="62000"/>
            <a:clrChange>
              <a:clrFrom>
                <a:srgbClr val="FEFEFE">
                  <a:alpha val="100000"/>
                </a:srgbClr>
              </a:clrFrom>
              <a:clrTo>
                <a:srgbClr val="FEFEFE">
                  <a:alpha val="100000"/>
                  <a:alpha val="0"/>
                </a:srgbClr>
              </a:clrTo>
            </a:clrChange>
          </a:blip>
          <a:srcRect/>
          <a:stretch>
            <a:fillRect/>
          </a:stretch>
        </p:blipFill>
        <p:spPr>
          <a:xfrm>
            <a:off x="6497955" y="790575"/>
            <a:ext cx="2013585" cy="1507490"/>
          </a:xfrm>
          <a:prstGeom prst="rect">
            <a:avLst/>
          </a:prstGeom>
        </p:spPr>
      </p:pic>
      <p:pic>
        <p:nvPicPr>
          <p:cNvPr id="4" name="图片 3" descr="C:\Users\Lenovo\Desktop\新建文件夹\又是需求.jpg又是需求"/>
          <p:cNvPicPr>
            <a:picLocks noChangeAspect="1"/>
          </p:cNvPicPr>
          <p:nvPr/>
        </p:nvPicPr>
        <p:blipFill>
          <a:blip r:embed="rId3">
            <a:alphaModFix amt="53000"/>
            <a:clrChange>
              <a:clrFrom>
                <a:srgbClr val="FFFFFF">
                  <a:alpha val="100000"/>
                </a:srgbClr>
              </a:clrFrom>
              <a:clrTo>
                <a:srgbClr val="FFFFFF">
                  <a:alpha val="100000"/>
                  <a:alpha val="0"/>
                </a:srgbClr>
              </a:clrTo>
            </a:clrChange>
          </a:blip>
          <a:srcRect/>
          <a:stretch>
            <a:fillRect/>
          </a:stretch>
        </p:blipFill>
        <p:spPr>
          <a:xfrm>
            <a:off x="5928360" y="5123180"/>
            <a:ext cx="1779270" cy="1557020"/>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572260"/>
            <a:chOff x="7787" y="3144"/>
            <a:chExt cx="5660" cy="1749"/>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539"/>
            </a:xfrm>
            <a:prstGeom prst="rect">
              <a:avLst/>
            </a:prstGeom>
            <a:noFill/>
          </p:spPr>
          <p:txBody>
            <a:bodyPr wrap="square" rtlCol="0">
              <a:spAutoFit/>
            </a:bodyPr>
            <a:lstStyle/>
            <a:p>
              <a:pPr algn="ctr" fontAlgn="ctr"/>
              <a:r>
                <a:rPr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依据</a:t>
              </a:r>
              <a:endParaRPr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动词，表示</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根据某种事物</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0675" y="1578610"/>
            <a:ext cx="8968740" cy="828675"/>
            <a:chOff x="518" y="3426"/>
            <a:chExt cx="14891" cy="1305"/>
          </a:xfrm>
        </p:grpSpPr>
        <p:sp>
          <p:nvSpPr>
            <p:cNvPr id="62" name="圆角矩形 61"/>
            <p:cNvSpPr/>
            <p:nvPr/>
          </p:nvSpPr>
          <p:spPr>
            <a:xfrm>
              <a:off x="518" y="3426"/>
              <a:ext cx="14891"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4891" cy="919"/>
            </a:xfrm>
            <a:prstGeom prst="rect">
              <a:avLst/>
            </a:prstGeom>
            <a:noFill/>
          </p:spPr>
          <p:txBody>
            <a:bodyPr wrap="square">
              <a:spAutoFit/>
            </a:bodyPr>
            <a:lstStyle/>
            <a:p>
              <a:pPr algn="l" eaLnBrk="1" fontAlgn="base">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创业必须</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依据</a:t>
              </a:r>
              <a:r>
                <a:rPr lang="zh-CN" altLang="en-US" sz="3200" b="1" noProof="0" dirty="0">
                  <a:ln>
                    <a:noFill/>
                  </a:ln>
                  <a:effectLst/>
                  <a:uLnTx/>
                  <a:uFillTx/>
                  <a:latin typeface="华文楷体" panose="02010600040101010101" charset="-122"/>
                  <a:ea typeface="华文楷体" panose="02010600040101010101" charset="-122"/>
                  <a:sym typeface="+mn-ea"/>
                </a:rPr>
                <a:t>市场需求，这是一条永恒的真理。</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0675" y="3552825"/>
            <a:ext cx="9271000" cy="1857375"/>
            <a:chOff x="518" y="2789"/>
            <a:chExt cx="14600" cy="3145"/>
          </a:xfrm>
        </p:grpSpPr>
        <p:sp>
          <p:nvSpPr>
            <p:cNvPr id="81" name="圆角矩形 80"/>
            <p:cNvSpPr/>
            <p:nvPr/>
          </p:nvSpPr>
          <p:spPr>
            <a:xfrm>
              <a:off x="518" y="2789"/>
              <a:ext cx="14447" cy="314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108"/>
              <a:ext cx="14600" cy="2656"/>
            </a:xfrm>
            <a:prstGeom prst="rect">
              <a:avLst/>
            </a:prstGeom>
            <a:noFill/>
          </p:spPr>
          <p:txBody>
            <a:bodyPr wrap="square">
              <a:spAutoFit/>
            </a:bodyPr>
            <a:lstStyle/>
            <a:p>
              <a:pPr algn="l" fontAlgn="base">
                <a:lnSpc>
                  <a:spcPct val="100000"/>
                </a:lnSpc>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事物规律和社会公认的原则、规范、秩序，是客观存在。人</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依据</a:t>
              </a:r>
              <a:r>
                <a:rPr lang="zh-CN" altLang="en-US" sz="3200" b="1" noProof="0" dirty="0">
                  <a:ln>
                    <a:noFill/>
                  </a:ln>
                  <a:effectLst/>
                  <a:uLnTx/>
                  <a:uFillTx/>
                  <a:latin typeface="华文楷体" panose="02010600040101010101" charset="-122"/>
                  <a:ea typeface="华文楷体" panose="02010600040101010101" charset="-122"/>
                  <a:sym typeface="+mn-ea"/>
                </a:rPr>
                <a:t>它们认识客体，思考和处理问题，他的思维就处于理性状态；反之就是反理性。</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pic>
        <p:nvPicPr>
          <p:cNvPr id="8" name="图片 7" descr="C:\Users\Lenovo\Desktop\新建文件夹\需求3.jpg需求3"/>
          <p:cNvPicPr>
            <a:picLocks noChangeAspect="1"/>
          </p:cNvPicPr>
          <p:nvPr/>
        </p:nvPicPr>
        <p:blipFill>
          <a:blip r:embed="rId2">
            <a:alphaModFix amt="62000"/>
            <a:clrChange>
              <a:clrFrom>
                <a:srgbClr val="FFFFFF">
                  <a:alpha val="100000"/>
                </a:srgbClr>
              </a:clrFrom>
              <a:clrTo>
                <a:srgbClr val="FFFFFF">
                  <a:alpha val="100000"/>
                  <a:alpha val="0"/>
                </a:srgbClr>
              </a:clrTo>
            </a:clrChange>
          </a:blip>
          <a:srcRect/>
          <a:stretch>
            <a:fillRect/>
          </a:stretch>
        </p:blipFill>
        <p:spPr>
          <a:xfrm>
            <a:off x="7891780" y="349885"/>
            <a:ext cx="1884680" cy="1228725"/>
          </a:xfrm>
          <a:prstGeom prst="rect">
            <a:avLst/>
          </a:prstGeom>
        </p:spPr>
      </p:pic>
      <p:pic>
        <p:nvPicPr>
          <p:cNvPr id="4" name="图片 3" descr="C:\Users\Lenovo\Desktop\新建文件夹\理性.jpg理性"/>
          <p:cNvPicPr>
            <a:picLocks noChangeAspect="1"/>
          </p:cNvPicPr>
          <p:nvPr/>
        </p:nvPicPr>
        <p:blipFill>
          <a:blip r:embed="rId3">
            <a:alphaModFix amt="53000"/>
            <a:clrChange>
              <a:clrFrom>
                <a:srgbClr val="FFFFFF">
                  <a:alpha val="100000"/>
                </a:srgbClr>
              </a:clrFrom>
              <a:clrTo>
                <a:srgbClr val="FFFFFF">
                  <a:alpha val="100000"/>
                  <a:alpha val="0"/>
                </a:srgbClr>
              </a:clrTo>
            </a:clrChange>
          </a:blip>
          <a:srcRect/>
          <a:stretch>
            <a:fillRect/>
          </a:stretch>
        </p:blipFill>
        <p:spPr>
          <a:xfrm>
            <a:off x="7712075" y="4765675"/>
            <a:ext cx="1879600" cy="1329055"/>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759241"/>
            <a:chOff x="7787" y="3144"/>
            <a:chExt cx="5660" cy="1957"/>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882"/>
            </a:xfrm>
            <a:prstGeom prst="rect">
              <a:avLst/>
            </a:prstGeom>
            <a:noFill/>
          </p:spPr>
          <p:txBody>
            <a:bodyPr wrap="square" rtlCol="0">
              <a:spAutoFit/>
            </a:bodyPr>
            <a:lstStyle/>
            <a:p>
              <a:pPr algn="ctr" fontAlgn="ctr"/>
              <a:r>
                <a:rPr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依据</a:t>
              </a:r>
              <a:endParaRPr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介词，表示</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以某种事物作为论断</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的前提或言行的基础</a:t>
              </a: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0675" y="1578610"/>
            <a:ext cx="8968740" cy="1349581"/>
            <a:chOff x="518" y="3426"/>
            <a:chExt cx="14891" cy="1305"/>
          </a:xfrm>
        </p:grpSpPr>
        <p:sp>
          <p:nvSpPr>
            <p:cNvPr id="62" name="圆角矩形 61"/>
            <p:cNvSpPr/>
            <p:nvPr/>
          </p:nvSpPr>
          <p:spPr>
            <a:xfrm>
              <a:off x="518" y="3426"/>
              <a:ext cx="14891"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4891" cy="1041"/>
            </a:xfrm>
            <a:prstGeom prst="rect">
              <a:avLst/>
            </a:prstGeom>
            <a:noFill/>
          </p:spPr>
          <p:txBody>
            <a:bodyPr wrap="square">
              <a:spAutoFit/>
            </a:bodyPr>
            <a:lstStyle/>
            <a:p>
              <a:pPr algn="l" eaLnBrk="1" fontAlgn="base">
                <a:buClrTx/>
                <a:buSzTx/>
                <a:buFontTx/>
              </a:pPr>
              <a:r>
                <a:rPr lang="zh-CN" altLang="en-US" sz="3200" b="1" noProof="0" dirty="0">
                  <a:ln>
                    <a:noFill/>
                  </a:ln>
                  <a:effectLst/>
                  <a:uLnTx/>
                  <a:uFillTx/>
                  <a:latin typeface="华文楷体" panose="02010600040101010101" charset="-122"/>
                  <a:ea typeface="华文楷体" panose="02010600040101010101" charset="-122"/>
                  <a:sym typeface="+mn-ea"/>
                </a:rPr>
                <a:t>窍门就是创业不可盲目，要</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依据</a:t>
              </a:r>
              <a:r>
                <a:rPr lang="zh-CN" altLang="en-US" sz="3200" b="1" noProof="0" dirty="0">
                  <a:ln>
                    <a:noFill/>
                  </a:ln>
                  <a:effectLst/>
                  <a:uLnTx/>
                  <a:uFillTx/>
                  <a:latin typeface="华文楷体" panose="02010600040101010101" charset="-122"/>
                  <a:ea typeface="华文楷体" panose="02010600040101010101" charset="-122"/>
                  <a:sym typeface="+mn-ea"/>
                </a:rPr>
                <a:t>市场规则捕捉商业机会。</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0675" y="4193540"/>
            <a:ext cx="9271000" cy="929640"/>
            <a:chOff x="518" y="2789"/>
            <a:chExt cx="14600" cy="3145"/>
          </a:xfrm>
        </p:grpSpPr>
        <p:sp>
          <p:nvSpPr>
            <p:cNvPr id="81" name="圆角矩形 80"/>
            <p:cNvSpPr/>
            <p:nvPr/>
          </p:nvSpPr>
          <p:spPr>
            <a:xfrm>
              <a:off x="518" y="2789"/>
              <a:ext cx="14447" cy="314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375"/>
              <a:ext cx="14600" cy="1974"/>
            </a:xfrm>
            <a:prstGeom prst="rect">
              <a:avLst/>
            </a:prstGeom>
            <a:noFill/>
          </p:spPr>
          <p:txBody>
            <a:bodyPr wrap="square">
              <a:spAutoFit/>
            </a:bodyPr>
            <a:lstStyle/>
            <a:p>
              <a:pPr algn="l" fontAlgn="base">
                <a:lnSpc>
                  <a:spcPct val="100000"/>
                </a:lnSpc>
                <a:buClrTx/>
                <a:buSzTx/>
                <a:buFontTx/>
              </a:pP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mn-ea"/>
                </a:rPr>
                <a:t>依据</a:t>
              </a:r>
              <a:r>
                <a:rPr lang="zh-CN" altLang="en-US" sz="3200" b="1" noProof="0" dirty="0">
                  <a:ln>
                    <a:noFill/>
                  </a:ln>
                  <a:effectLst/>
                  <a:uLnTx/>
                  <a:uFillTx/>
                  <a:latin typeface="华文楷体" panose="02010600040101010101" charset="-122"/>
                  <a:ea typeface="华文楷体" panose="02010600040101010101" charset="-122"/>
                  <a:sym typeface="+mn-ea"/>
                </a:rPr>
                <a:t>专家的鉴定，这的确是汉代陶器真品。</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pic>
        <p:nvPicPr>
          <p:cNvPr id="8" name="图片 7" descr="C:\Users\Lenovo\Desktop\新建文件夹\商机22.jpg商机22"/>
          <p:cNvPicPr>
            <a:picLocks noChangeAspect="1"/>
          </p:cNvPicPr>
          <p:nvPr/>
        </p:nvPicPr>
        <p:blipFill>
          <a:blip r:embed="rId2">
            <a:alphaModFix amt="62000"/>
            <a:clrChange>
              <a:clrFrom>
                <a:srgbClr val="FFFDFF">
                  <a:alpha val="100000"/>
                </a:srgbClr>
              </a:clrFrom>
              <a:clrTo>
                <a:srgbClr val="FFFDFF">
                  <a:alpha val="100000"/>
                  <a:alpha val="0"/>
                </a:srgbClr>
              </a:clrTo>
            </a:clrChange>
          </a:blip>
          <a:srcRect/>
          <a:stretch>
            <a:fillRect/>
          </a:stretch>
        </p:blipFill>
        <p:spPr>
          <a:xfrm>
            <a:off x="6711950" y="2349500"/>
            <a:ext cx="2089785" cy="1307465"/>
          </a:xfrm>
          <a:prstGeom prst="rect">
            <a:avLst/>
          </a:prstGeom>
        </p:spPr>
      </p:pic>
      <p:pic>
        <p:nvPicPr>
          <p:cNvPr id="4" name="图片 3" descr="C:\Users\Lenovo\Desktop\新建文件夹\陶器.jpg陶器"/>
          <p:cNvPicPr>
            <a:picLocks noChangeAspect="1"/>
          </p:cNvPicPr>
          <p:nvPr/>
        </p:nvPicPr>
        <p:blipFill>
          <a:blip r:embed="rId3">
            <a:alphaModFix amt="53000"/>
            <a:clrChange>
              <a:clrFrom>
                <a:srgbClr val="FFFFFF">
                  <a:alpha val="100000"/>
                </a:srgbClr>
              </a:clrFrom>
              <a:clrTo>
                <a:srgbClr val="FFFFFF">
                  <a:alpha val="100000"/>
                  <a:alpha val="0"/>
                </a:srgbClr>
              </a:clrTo>
            </a:clrChange>
          </a:blip>
          <a:srcRect/>
          <a:stretch>
            <a:fillRect/>
          </a:stretch>
        </p:blipFill>
        <p:spPr>
          <a:xfrm>
            <a:off x="7915910" y="4366895"/>
            <a:ext cx="1578610" cy="1733550"/>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上图顶部底图"/>
          <p:cNvGrpSpPr/>
          <p:nvPr/>
        </p:nvGrpSpPr>
        <p:grpSpPr>
          <a:xfrm>
            <a:off x="3974465" y="1600835"/>
            <a:ext cx="5862955" cy="1473835"/>
            <a:chOff x="3758" y="2217"/>
            <a:chExt cx="9303" cy="2321"/>
          </a:xfrm>
        </p:grpSpPr>
        <p:sp>
          <p:nvSpPr>
            <p:cNvPr id="35" name="圆角矩形 34"/>
            <p:cNvSpPr/>
            <p:nvPr/>
          </p:nvSpPr>
          <p:spPr>
            <a:xfrm>
              <a:off x="3758" y="2217"/>
              <a:ext cx="9303" cy="2321"/>
            </a:xfrm>
            <a:prstGeom prst="round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5618" y="2529"/>
              <a:ext cx="3072" cy="1691"/>
              <a:chOff x="5618" y="2529"/>
              <a:chExt cx="3072" cy="1691"/>
            </a:xfrm>
          </p:grpSpPr>
          <p:sp>
            <p:nvSpPr>
              <p:cNvPr id="37" name="圆角矩形 36"/>
              <p:cNvSpPr/>
              <p:nvPr/>
            </p:nvSpPr>
            <p:spPr>
              <a:xfrm>
                <a:off x="5618" y="2529"/>
                <a:ext cx="3072" cy="1691"/>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618" y="2805"/>
                <a:ext cx="3071" cy="1113"/>
              </a:xfrm>
              <a:prstGeom prst="rect">
                <a:avLst/>
              </a:prstGeom>
              <a:noFill/>
              <a:ln>
                <a:noFill/>
              </a:ln>
            </p:spPr>
            <p:txBody>
              <a:bodyPr wrap="square" rtlCol="0" anchor="t">
                <a:spAutoFit/>
              </a:bodyPr>
              <a:lstStyle/>
              <a:p>
                <a:pPr algn="ctr"/>
                <a:r>
                  <a:rPr lang="en-US" altLang="zh-CN"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rPr>
                  <a:t>A</a:t>
                </a:r>
                <a:endParaRPr lang="en-US" altLang="zh-CN"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endParaRPr>
              </a:p>
            </p:txBody>
          </p:sp>
        </p:grpSp>
      </p:grpSp>
      <p:grpSp>
        <p:nvGrpSpPr>
          <p:cNvPr id="13" name="组合 12"/>
          <p:cNvGrpSpPr/>
          <p:nvPr/>
        </p:nvGrpSpPr>
        <p:grpSpPr>
          <a:xfrm>
            <a:off x="3930015" y="3478530"/>
            <a:ext cx="5951855" cy="1473835"/>
            <a:chOff x="3758" y="2217"/>
            <a:chExt cx="9303" cy="2321"/>
          </a:xfrm>
        </p:grpSpPr>
        <p:sp>
          <p:nvSpPr>
            <p:cNvPr id="14" name="圆角矩形 13"/>
            <p:cNvSpPr/>
            <p:nvPr/>
          </p:nvSpPr>
          <p:spPr>
            <a:xfrm>
              <a:off x="3758" y="2217"/>
              <a:ext cx="9303" cy="2321"/>
            </a:xfrm>
            <a:prstGeom prst="round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5618" y="2529"/>
              <a:ext cx="3072" cy="1691"/>
              <a:chOff x="5618" y="2529"/>
              <a:chExt cx="3072" cy="1691"/>
            </a:xfrm>
          </p:grpSpPr>
          <p:sp>
            <p:nvSpPr>
              <p:cNvPr id="17" name="圆角矩形 16"/>
              <p:cNvSpPr/>
              <p:nvPr/>
            </p:nvSpPr>
            <p:spPr>
              <a:xfrm>
                <a:off x="5618" y="2529"/>
                <a:ext cx="3072" cy="1691"/>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618" y="2805"/>
                <a:ext cx="3071" cy="1113"/>
              </a:xfrm>
              <a:prstGeom prst="rect">
                <a:avLst/>
              </a:prstGeom>
              <a:noFill/>
              <a:ln>
                <a:noFill/>
              </a:ln>
            </p:spPr>
            <p:txBody>
              <a:bodyPr wrap="square" rtlCol="0" anchor="t">
                <a:spAutoFit/>
              </a:bodyPr>
              <a:lstStyle/>
              <a:p>
                <a:pPr algn="ctr"/>
                <a:r>
                  <a:rPr lang="en-US" altLang="zh-CN"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rPr>
                  <a:t>C</a:t>
                </a:r>
                <a:endParaRPr lang="en-US" altLang="zh-CN"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endParaRPr>
              </a:p>
            </p:txBody>
          </p:sp>
        </p:grpSp>
      </p:grpSp>
      <p:sp>
        <p:nvSpPr>
          <p:cNvPr id="3" name="文本框 7"/>
          <p:cNvSpPr txBox="1"/>
          <p:nvPr/>
        </p:nvSpPr>
        <p:spPr>
          <a:xfrm>
            <a:off x="165852"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290" y="702214"/>
            <a:ext cx="1040130" cy="368300"/>
          </a:xfrm>
          <a:prstGeom prst="rect">
            <a:avLst/>
          </a:prstGeom>
          <a:noFill/>
        </p:spPr>
        <p:txBody>
          <a:bodyPr wrap="none">
            <a:spAutoFit/>
          </a:bodyPr>
          <a:lstStyle/>
          <a:p>
            <a:pPr lvl="0"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图片 1" descr="1"/>
          <p:cNvPicPr>
            <a:picLocks noChangeAspect="1"/>
          </p:cNvPicPr>
          <p:nvPr/>
        </p:nvPicPr>
        <p:blipFill>
          <a:blip r:embed="rId3"/>
          <a:stretch>
            <a:fillRect/>
          </a:stretch>
        </p:blipFill>
        <p:spPr>
          <a:xfrm>
            <a:off x="10718800" y="0"/>
            <a:ext cx="1459230" cy="1459230"/>
          </a:xfrm>
          <a:prstGeom prst="rect">
            <a:avLst/>
          </a:prstGeom>
        </p:spPr>
      </p:pic>
      <p:sp>
        <p:nvSpPr>
          <p:cNvPr id="39" name="上图顶部橙色半夹"/>
          <p:cNvSpPr/>
          <p:nvPr/>
        </p:nvSpPr>
        <p:spPr>
          <a:xfrm>
            <a:off x="567055" y="1592580"/>
            <a:ext cx="7748270" cy="153352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935" h="1656">
                <a:moveTo>
                  <a:pt x="276" y="0"/>
                </a:moveTo>
                <a:lnTo>
                  <a:pt x="4797" y="0"/>
                </a:lnTo>
                <a:cubicBezTo>
                  <a:pt x="4845" y="0"/>
                  <a:pt x="4889" y="12"/>
                  <a:pt x="4929" y="33"/>
                </a:cubicBezTo>
                <a:lnTo>
                  <a:pt x="4935" y="37"/>
                </a:lnTo>
                <a:lnTo>
                  <a:pt x="4917" y="36"/>
                </a:lnTo>
                <a:cubicBezTo>
                  <a:pt x="4904" y="35"/>
                  <a:pt x="4890" y="35"/>
                  <a:pt x="4877" y="35"/>
                </a:cubicBezTo>
                <a:cubicBezTo>
                  <a:pt x="4438" y="35"/>
                  <a:pt x="4083" y="390"/>
                  <a:pt x="4083" y="829"/>
                </a:cubicBezTo>
                <a:cubicBezTo>
                  <a:pt x="4083" y="1267"/>
                  <a:pt x="4438" y="1622"/>
                  <a:pt x="4877" y="1622"/>
                </a:cubicBezTo>
                <a:cubicBezTo>
                  <a:pt x="4890" y="1622"/>
                  <a:pt x="4904" y="1622"/>
                  <a:pt x="4917" y="1621"/>
                </a:cubicBezTo>
                <a:lnTo>
                  <a:pt x="4933" y="1620"/>
                </a:lnTo>
                <a:lnTo>
                  <a:pt x="4929" y="1623"/>
                </a:lnTo>
                <a:cubicBezTo>
                  <a:pt x="4889" y="1644"/>
                  <a:pt x="4845" y="1656"/>
                  <a:pt x="4797" y="1656"/>
                </a:cubicBezTo>
                <a:lnTo>
                  <a:pt x="276" y="1656"/>
                </a:lnTo>
                <a:cubicBezTo>
                  <a:pt x="124" y="1656"/>
                  <a:pt x="0" y="1532"/>
                  <a:pt x="0" y="1380"/>
                </a:cubicBezTo>
                <a:lnTo>
                  <a:pt x="0" y="276"/>
                </a:lnTo>
                <a:cubicBezTo>
                  <a:pt x="0" y="124"/>
                  <a:pt x="124" y="0"/>
                  <a:pt x="276" y="0"/>
                </a:cubicBezTo>
                <a:close/>
              </a:path>
            </a:pathLst>
          </a:custGeom>
          <a:gradFill>
            <a:gsLst>
              <a:gs pos="0">
                <a:schemeClr val="accent1">
                  <a:lumMod val="5000"/>
                  <a:lumOff val="95000"/>
                </a:schemeClr>
              </a:gs>
              <a:gs pos="57000">
                <a:srgbClr val="F2C366"/>
              </a:gs>
              <a:gs pos="100000">
                <a:srgbClr val="F2C366"/>
              </a:gs>
              <a:gs pos="99000">
                <a:srgbClr val="F2C366"/>
              </a:gs>
              <a:gs pos="93000">
                <a:srgbClr val="F2C366">
                  <a:alpha val="83000"/>
                  <a:lumMod val="79000"/>
                  <a:lumOff val="21000"/>
                </a:srgbClr>
              </a:gs>
              <a:gs pos="47000">
                <a:srgbClr val="F2C366"/>
              </a:gs>
              <a:gs pos="81000">
                <a:srgbClr val="F2C366"/>
              </a:gs>
              <a:gs pos="100000">
                <a:srgbClr val="F2C366"/>
              </a:gs>
              <a:gs pos="68000">
                <a:srgbClr val="F2C366"/>
              </a:gs>
              <a:gs pos="100000">
                <a:srgbClr val="F2C366"/>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上图左半夹文字"/>
          <p:cNvSpPr/>
          <p:nvPr/>
        </p:nvSpPr>
        <p:spPr>
          <a:xfrm>
            <a:off x="697230" y="1954530"/>
            <a:ext cx="6278880" cy="829945"/>
          </a:xfrm>
          <a:prstGeom prst="rect">
            <a:avLst/>
          </a:prstGeom>
          <a:noFill/>
          <a:ln>
            <a:noFill/>
          </a:ln>
        </p:spPr>
        <p:txBody>
          <a:bodyPr wrap="square" rtlCol="0" anchor="t">
            <a:spAutoFit/>
          </a:bodyPr>
          <a:lstStyle/>
          <a:p>
            <a:pPr marL="0" marR="0" lvl="0" indent="0" algn="l" defTabSz="1300480" rtl="0" eaLnBrk="1" fontAlgn="base" latinLnBrk="0" hangingPunct="0">
              <a:lnSpc>
                <a:spcPct val="100000"/>
              </a:lnSpc>
              <a:spcBef>
                <a:spcPct val="0"/>
              </a:spcBef>
              <a:spcAft>
                <a:spcPct val="0"/>
              </a:spcAft>
              <a:buClrTx/>
              <a:buSzTx/>
              <a:buFontTx/>
              <a:buNone/>
              <a:defRPr/>
            </a:pP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我们要</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A</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不同的</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B</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场合，</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C</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不同的交际对象，变换我们</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D</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的交际方式。</a:t>
            </a:r>
            <a:endPar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endParaRPr>
          </a:p>
        </p:txBody>
      </p:sp>
      <p:sp>
        <p:nvSpPr>
          <p:cNvPr id="41" name="下图顶部橙色半夹"/>
          <p:cNvSpPr/>
          <p:nvPr/>
        </p:nvSpPr>
        <p:spPr>
          <a:xfrm>
            <a:off x="567055" y="3438525"/>
            <a:ext cx="7748270" cy="153352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935" h="1656">
                <a:moveTo>
                  <a:pt x="276" y="0"/>
                </a:moveTo>
                <a:lnTo>
                  <a:pt x="4797" y="0"/>
                </a:lnTo>
                <a:cubicBezTo>
                  <a:pt x="4845" y="0"/>
                  <a:pt x="4889" y="12"/>
                  <a:pt x="4929" y="33"/>
                </a:cubicBezTo>
                <a:lnTo>
                  <a:pt x="4935" y="37"/>
                </a:lnTo>
                <a:lnTo>
                  <a:pt x="4917" y="36"/>
                </a:lnTo>
                <a:cubicBezTo>
                  <a:pt x="4904" y="35"/>
                  <a:pt x="4890" y="35"/>
                  <a:pt x="4877" y="35"/>
                </a:cubicBezTo>
                <a:cubicBezTo>
                  <a:pt x="4438" y="35"/>
                  <a:pt x="4083" y="390"/>
                  <a:pt x="4083" y="829"/>
                </a:cubicBezTo>
                <a:cubicBezTo>
                  <a:pt x="4083" y="1267"/>
                  <a:pt x="4438" y="1622"/>
                  <a:pt x="4877" y="1622"/>
                </a:cubicBezTo>
                <a:cubicBezTo>
                  <a:pt x="4890" y="1622"/>
                  <a:pt x="4904" y="1622"/>
                  <a:pt x="4917" y="1621"/>
                </a:cubicBezTo>
                <a:lnTo>
                  <a:pt x="4933" y="1620"/>
                </a:lnTo>
                <a:lnTo>
                  <a:pt x="4929" y="1623"/>
                </a:lnTo>
                <a:cubicBezTo>
                  <a:pt x="4889" y="1644"/>
                  <a:pt x="4845" y="1656"/>
                  <a:pt x="4797" y="1656"/>
                </a:cubicBezTo>
                <a:lnTo>
                  <a:pt x="276" y="1656"/>
                </a:lnTo>
                <a:cubicBezTo>
                  <a:pt x="124" y="1656"/>
                  <a:pt x="0" y="1532"/>
                  <a:pt x="0" y="1380"/>
                </a:cubicBezTo>
                <a:lnTo>
                  <a:pt x="0" y="276"/>
                </a:lnTo>
                <a:cubicBezTo>
                  <a:pt x="0" y="124"/>
                  <a:pt x="124" y="0"/>
                  <a:pt x="276" y="0"/>
                </a:cubicBezTo>
                <a:close/>
              </a:path>
            </a:pathLst>
          </a:custGeom>
          <a:gradFill>
            <a:gsLst>
              <a:gs pos="0">
                <a:schemeClr val="accent1">
                  <a:lumMod val="5000"/>
                  <a:lumOff val="95000"/>
                </a:schemeClr>
              </a:gs>
              <a:gs pos="57000">
                <a:srgbClr val="F2C366"/>
              </a:gs>
              <a:gs pos="100000">
                <a:srgbClr val="F2C366"/>
              </a:gs>
              <a:gs pos="99000">
                <a:srgbClr val="F2C366"/>
              </a:gs>
              <a:gs pos="93000">
                <a:srgbClr val="F2C366">
                  <a:alpha val="83000"/>
                  <a:lumMod val="79000"/>
                  <a:lumOff val="21000"/>
                </a:srgbClr>
              </a:gs>
              <a:gs pos="47000">
                <a:srgbClr val="F2C366"/>
              </a:gs>
              <a:gs pos="81000">
                <a:srgbClr val="F2C366"/>
              </a:gs>
              <a:gs pos="100000">
                <a:srgbClr val="F2C366"/>
              </a:gs>
              <a:gs pos="68000">
                <a:srgbClr val="F2C366"/>
              </a:gs>
              <a:gs pos="100000">
                <a:srgbClr val="F2C366"/>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下图左半夹文字"/>
          <p:cNvSpPr/>
          <p:nvPr/>
        </p:nvSpPr>
        <p:spPr>
          <a:xfrm>
            <a:off x="697865" y="3444875"/>
            <a:ext cx="6195695" cy="1568450"/>
          </a:xfrm>
          <a:prstGeom prst="rect">
            <a:avLst/>
          </a:prstGeom>
          <a:noFill/>
          <a:ln>
            <a:noFill/>
          </a:ln>
        </p:spPr>
        <p:txBody>
          <a:bodyPr wrap="square" rtlCol="0" anchor="t">
            <a:spAutoFit/>
          </a:bodyPr>
          <a:lstStyle/>
          <a:p>
            <a:pPr marL="0" marR="0" lvl="0" indent="0" algn="l" defTabSz="1300480" rtl="0" eaLnBrk="1" fontAlgn="base" latinLnBrk="0" hangingPunct="0">
              <a:lnSpc>
                <a:spcPct val="100000"/>
              </a:lnSpc>
              <a:spcBef>
                <a:spcPct val="0"/>
              </a:spcBef>
              <a:spcAft>
                <a:spcPct val="0"/>
              </a:spcAft>
              <a:buClrTx/>
              <a:buSzTx/>
              <a:buFontTx/>
              <a:buNone/>
              <a:defRPr/>
            </a:pP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白鹤梁水文题刻奉献给我们的是一份</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A</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珍贵的历代长江枯水水文统计表，为</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B</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后来的水利工程建设，提供了确切可靠的科学</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C</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，其</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D</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科学价值和应用价值不可估量。</a:t>
            </a:r>
            <a:endPar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endParaRPr>
          </a:p>
        </p:txBody>
      </p:sp>
      <p:grpSp>
        <p:nvGrpSpPr>
          <p:cNvPr id="7" name="组合 6"/>
          <p:cNvGrpSpPr/>
          <p:nvPr/>
        </p:nvGrpSpPr>
        <p:grpSpPr>
          <a:xfrm>
            <a:off x="3974465" y="5252720"/>
            <a:ext cx="5907405" cy="1473835"/>
            <a:chOff x="3758" y="2217"/>
            <a:chExt cx="9303" cy="2321"/>
          </a:xfrm>
        </p:grpSpPr>
        <p:sp>
          <p:nvSpPr>
            <p:cNvPr id="11" name="圆角矩形 10"/>
            <p:cNvSpPr/>
            <p:nvPr/>
          </p:nvSpPr>
          <p:spPr>
            <a:xfrm>
              <a:off x="3758" y="2217"/>
              <a:ext cx="9303" cy="2321"/>
            </a:xfrm>
            <a:prstGeom prst="round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618" y="2529"/>
              <a:ext cx="3072" cy="1691"/>
              <a:chOff x="5618" y="2529"/>
              <a:chExt cx="3072" cy="1691"/>
            </a:xfrm>
          </p:grpSpPr>
          <p:sp>
            <p:nvSpPr>
              <p:cNvPr id="19" name="圆角矩形 18"/>
              <p:cNvSpPr/>
              <p:nvPr/>
            </p:nvSpPr>
            <p:spPr>
              <a:xfrm>
                <a:off x="5618" y="2529"/>
                <a:ext cx="3072" cy="1691"/>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618" y="2805"/>
                <a:ext cx="3071" cy="1113"/>
              </a:xfrm>
              <a:prstGeom prst="rect">
                <a:avLst/>
              </a:prstGeom>
              <a:noFill/>
              <a:ln>
                <a:noFill/>
              </a:ln>
            </p:spPr>
            <p:txBody>
              <a:bodyPr wrap="square" rtlCol="0" anchor="t">
                <a:spAutoFit/>
              </a:bodyPr>
              <a:lstStyle/>
              <a:p>
                <a:pPr algn="ctr"/>
                <a:r>
                  <a:rPr lang="en-US" altLang="zh-CN"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rPr>
                  <a:t>C</a:t>
                </a:r>
                <a:endParaRPr lang="en-US" altLang="zh-CN" sz="4000" b="1" dirty="0">
                  <a:solidFill>
                    <a:srgbClr val="C00000"/>
                  </a:soli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endParaRPr>
              </a:p>
            </p:txBody>
          </p:sp>
        </p:grpSp>
      </p:grpSp>
      <p:sp>
        <p:nvSpPr>
          <p:cNvPr id="21" name="下图顶部橙色半夹"/>
          <p:cNvSpPr/>
          <p:nvPr/>
        </p:nvSpPr>
        <p:spPr>
          <a:xfrm>
            <a:off x="567055" y="5230495"/>
            <a:ext cx="7748905" cy="153352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935" h="1656">
                <a:moveTo>
                  <a:pt x="276" y="0"/>
                </a:moveTo>
                <a:lnTo>
                  <a:pt x="4797" y="0"/>
                </a:lnTo>
                <a:cubicBezTo>
                  <a:pt x="4845" y="0"/>
                  <a:pt x="4889" y="12"/>
                  <a:pt x="4929" y="33"/>
                </a:cubicBezTo>
                <a:lnTo>
                  <a:pt x="4935" y="37"/>
                </a:lnTo>
                <a:lnTo>
                  <a:pt x="4917" y="36"/>
                </a:lnTo>
                <a:cubicBezTo>
                  <a:pt x="4904" y="35"/>
                  <a:pt x="4890" y="35"/>
                  <a:pt x="4877" y="35"/>
                </a:cubicBezTo>
                <a:cubicBezTo>
                  <a:pt x="4438" y="35"/>
                  <a:pt x="4083" y="390"/>
                  <a:pt x="4083" y="829"/>
                </a:cubicBezTo>
                <a:cubicBezTo>
                  <a:pt x="4083" y="1267"/>
                  <a:pt x="4438" y="1622"/>
                  <a:pt x="4877" y="1622"/>
                </a:cubicBezTo>
                <a:cubicBezTo>
                  <a:pt x="4890" y="1622"/>
                  <a:pt x="4904" y="1622"/>
                  <a:pt x="4917" y="1621"/>
                </a:cubicBezTo>
                <a:lnTo>
                  <a:pt x="4933" y="1620"/>
                </a:lnTo>
                <a:lnTo>
                  <a:pt x="4929" y="1623"/>
                </a:lnTo>
                <a:cubicBezTo>
                  <a:pt x="4889" y="1644"/>
                  <a:pt x="4845" y="1656"/>
                  <a:pt x="4797" y="1656"/>
                </a:cubicBezTo>
                <a:lnTo>
                  <a:pt x="276" y="1656"/>
                </a:lnTo>
                <a:cubicBezTo>
                  <a:pt x="124" y="1656"/>
                  <a:pt x="0" y="1532"/>
                  <a:pt x="0" y="1380"/>
                </a:cubicBezTo>
                <a:lnTo>
                  <a:pt x="0" y="276"/>
                </a:lnTo>
                <a:cubicBezTo>
                  <a:pt x="0" y="124"/>
                  <a:pt x="124" y="0"/>
                  <a:pt x="276" y="0"/>
                </a:cubicBezTo>
                <a:close/>
              </a:path>
            </a:pathLst>
          </a:custGeom>
          <a:gradFill>
            <a:gsLst>
              <a:gs pos="0">
                <a:schemeClr val="accent1">
                  <a:lumMod val="5000"/>
                  <a:lumOff val="95000"/>
                </a:schemeClr>
              </a:gs>
              <a:gs pos="57000">
                <a:srgbClr val="F2C366"/>
              </a:gs>
              <a:gs pos="100000">
                <a:srgbClr val="F2C366"/>
              </a:gs>
              <a:gs pos="99000">
                <a:srgbClr val="F2C366"/>
              </a:gs>
              <a:gs pos="93000">
                <a:srgbClr val="F2C366">
                  <a:alpha val="83000"/>
                  <a:lumMod val="79000"/>
                  <a:lumOff val="21000"/>
                </a:srgbClr>
              </a:gs>
              <a:gs pos="47000">
                <a:srgbClr val="F2C366"/>
              </a:gs>
              <a:gs pos="81000">
                <a:srgbClr val="F2C366"/>
              </a:gs>
              <a:gs pos="100000">
                <a:srgbClr val="F2C366"/>
              </a:gs>
              <a:gs pos="68000">
                <a:srgbClr val="F2C366"/>
              </a:gs>
              <a:gs pos="100000">
                <a:srgbClr val="F2C366"/>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下图左半夹文字"/>
          <p:cNvSpPr/>
          <p:nvPr/>
        </p:nvSpPr>
        <p:spPr>
          <a:xfrm>
            <a:off x="697230" y="5213985"/>
            <a:ext cx="6452235" cy="1568450"/>
          </a:xfrm>
          <a:prstGeom prst="rect">
            <a:avLst/>
          </a:prstGeom>
          <a:noFill/>
          <a:ln>
            <a:noFill/>
          </a:ln>
        </p:spPr>
        <p:txBody>
          <a:bodyPr wrap="square" rtlCol="0" anchor="t">
            <a:spAutoFit/>
          </a:bodyPr>
          <a:lstStyle/>
          <a:p>
            <a:pPr marL="0" marR="0" lvl="0" indent="0" algn="l" defTabSz="1300480" rtl="0" eaLnBrk="1" fontAlgn="base" latinLnBrk="0" hangingPunct="0">
              <a:lnSpc>
                <a:spcPct val="100000"/>
              </a:lnSpc>
              <a:spcBef>
                <a:spcPct val="0"/>
              </a:spcBef>
              <a:spcAft>
                <a:spcPct val="0"/>
              </a:spcAft>
              <a:buClrTx/>
              <a:buSzTx/>
              <a:buFontTx/>
              <a:buNone/>
              <a:defRPr/>
            </a:pP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汉语不难学，不仅因为汉语的词在构造上有</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A</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着“词不离字”的特点，而且有些</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B</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汉字的字义也可以</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C</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字形推知一二，词义也可以从其所组成的字的意义</a:t>
            </a:r>
            <a:r>
              <a:rPr lang="zh-CN" altLang="zh-CN" sz="2400" noProof="0">
                <a:ln>
                  <a:noFill/>
                </a:ln>
                <a:solidFill>
                  <a:schemeClr val="accent1"/>
                </a:solidFill>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D</a:t>
            </a:r>
            <a:r>
              <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rPr>
              <a:t>来推断。</a:t>
            </a:r>
            <a:endParaRPr lang="zh-CN" altLang="zh-CN" sz="2400" noProof="0">
              <a:ln>
                <a:noFill/>
              </a:ln>
              <a:effectLst/>
              <a:uLnTx/>
              <a:uFillTx/>
              <a:latin typeface="华文细黑" panose="02010600040101010101" pitchFamily="2" charset="-122"/>
              <a:ea typeface="华文细黑" panose="02010600040101010101" pitchFamily="2" charset="-122"/>
              <a:cs typeface="Helvetica Light" charset="0"/>
              <a:sym typeface="华文细黑" panose="02010600040101010101" pitchFamily="2" charset="-122"/>
            </a:endParaRPr>
          </a:p>
        </p:txBody>
      </p:sp>
      <p:grpSp>
        <p:nvGrpSpPr>
          <p:cNvPr id="26" name="组合 25"/>
          <p:cNvGrpSpPr/>
          <p:nvPr/>
        </p:nvGrpSpPr>
        <p:grpSpPr>
          <a:xfrm>
            <a:off x="2425065" y="740410"/>
            <a:ext cx="7294880" cy="650240"/>
            <a:chOff x="3302" y="3426"/>
            <a:chExt cx="10274" cy="632"/>
          </a:xfrm>
        </p:grpSpPr>
        <p:sp>
          <p:nvSpPr>
            <p:cNvPr id="27" name="圆角矩形 26"/>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给“依据”选择适当的位置</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3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0  L 0.25 0  E" pathEditMode="relative" ptsTypes="">
                                      <p:cBhvr>
                                        <p:cTn id="10" dur="2000" fill="hold"/>
                                        <p:tgtEl>
                                          <p:spTgt spid="1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 0  L 0.25 0  E" pathEditMode="relative" ptsTypes="">
                                      <p:cBhvr>
                                        <p:cTn id="14"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9" name="Picture 4" descr="C:\Users\Lenovo\Desktop\新建文件夹\通货膨胀.jpg通货膨胀"/>
          <p:cNvPicPr>
            <a:picLocks noChangeArrowheads="1"/>
          </p:cNvPicPr>
          <p:nvPr/>
        </p:nvPicPr>
        <p:blipFill>
          <a:blip r:embed="rId2"/>
          <a:srcRect/>
          <a:stretch>
            <a:fillRect/>
          </a:stretch>
        </p:blipFill>
        <p:spPr bwMode="auto">
          <a:xfrm>
            <a:off x="8201025" y="2525713"/>
            <a:ext cx="2518410" cy="161290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2" name="Picture 5" descr="C:\Users\Lenovo\Desktop\新建文件夹\扩充.jpg扩充"/>
          <p:cNvPicPr>
            <a:picLocks noChangeArrowheads="1"/>
          </p:cNvPicPr>
          <p:nvPr/>
        </p:nvPicPr>
        <p:blipFill>
          <a:blip r:embed="rId3"/>
          <a:srcRect/>
          <a:stretch>
            <a:fillRect/>
          </a:stretch>
        </p:blipFill>
        <p:spPr bwMode="auto">
          <a:xfrm>
            <a:off x="8928100" y="636270"/>
            <a:ext cx="1043305" cy="7715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3" name="Picture 6" descr="C:\Users\Lenovo\Desktop\新建文件夹\平庸.jpg平庸"/>
          <p:cNvPicPr>
            <a:picLocks noChangeArrowheads="1"/>
          </p:cNvPicPr>
          <p:nvPr/>
        </p:nvPicPr>
        <p:blipFill>
          <a:blip r:embed="rId4"/>
          <a:srcRect/>
          <a:stretch>
            <a:fillRect/>
          </a:stretch>
        </p:blipFill>
        <p:spPr bwMode="auto">
          <a:xfrm>
            <a:off x="8928735" y="5434330"/>
            <a:ext cx="1042670" cy="7118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20" name="椭圆形标注 19"/>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4" y="3113"/>
              <a:ext cx="8640" cy="3730"/>
            </a:xfrm>
            <a:prstGeom prst="rect">
              <a:avLst/>
            </a:prstGeom>
            <a:noFill/>
          </p:spPr>
          <p:txBody>
            <a:bodyPr wrap="square" rtlCol="0" anchor="t">
              <a:spAutoFit/>
            </a:bodyPr>
            <a:lstStyle/>
            <a:p>
              <a:pPr algn="ctr" eaLnBrk="0" fontAlgn="auto" hangingPunct="0">
                <a:buNone/>
              </a:pPr>
              <a:r>
                <a:rPr lang="en-US" altLang="zh-CN" sz="4000" b="1" dirty="0">
                  <a:solidFill>
                    <a:schemeClr val="bg1"/>
                  </a:solidFill>
                  <a:latin typeface="华文楷体" panose="02010600040101010101" charset="-122"/>
                  <a:ea typeface="华文楷体" panose="02010600040101010101" charset="-122"/>
                  <a:cs typeface="华文楷体" panose="02010600040101010101" charset="-122"/>
                  <a:sym typeface="+mn-ea"/>
                </a:rPr>
                <a:t>tōng huò péng zhàng</a:t>
              </a:r>
              <a:endParaRPr lang="en-US" altLang="zh-CN" sz="4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通货膨胀</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inflation</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7" name="组合 6"/>
          <p:cNvGrpSpPr/>
          <p:nvPr/>
        </p:nvGrpSpPr>
        <p:grpSpPr>
          <a:xfrm>
            <a:off x="238125" y="5401945"/>
            <a:ext cx="6067425" cy="720090"/>
            <a:chOff x="197" y="9126"/>
            <a:chExt cx="9555" cy="1134"/>
          </a:xfrm>
        </p:grpSpPr>
        <p:sp>
          <p:nvSpPr>
            <p:cNvPr id="3" name="圆角矩形 2"/>
            <p:cNvSpPr/>
            <p:nvPr/>
          </p:nvSpPr>
          <p:spPr>
            <a:xfrm>
              <a:off x="197" y="9126"/>
              <a:ext cx="955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97" y="9282"/>
              <a:ext cx="9555"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工人的收入赶不上通货膨胀。</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平庸.jpg平庸"/>
          <p:cNvPicPr>
            <a:picLocks noChangeArrowheads="1"/>
          </p:cNvPicPr>
          <p:nvPr/>
        </p:nvPicPr>
        <p:blipFill>
          <a:blip r:embed="rId2"/>
          <a:srcRect/>
          <a:stretch>
            <a:fillRect/>
          </a:stretch>
        </p:blipFill>
        <p:spPr bwMode="auto">
          <a:xfrm>
            <a:off x="8209915" y="2419985"/>
            <a:ext cx="2854960" cy="19145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捏.jpg捏"/>
          <p:cNvPicPr>
            <a:picLocks noChangeArrowheads="1"/>
          </p:cNvPicPr>
          <p:nvPr/>
        </p:nvPicPr>
        <p:blipFill>
          <a:blip r:embed="rId3"/>
          <a:srcRect/>
          <a:stretch>
            <a:fillRect/>
          </a:stretch>
        </p:blipFill>
        <p:spPr bwMode="auto">
          <a:xfrm>
            <a:off x="8865870" y="5501005"/>
            <a:ext cx="1187450" cy="8477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通货膨胀.jpg通货膨胀"/>
          <p:cNvPicPr>
            <a:picLocks noChangeArrowheads="1"/>
          </p:cNvPicPr>
          <p:nvPr/>
        </p:nvPicPr>
        <p:blipFill>
          <a:blip r:embed="rId4"/>
          <a:srcRect/>
          <a:stretch>
            <a:fillRect/>
          </a:stretch>
        </p:blipFill>
        <p:spPr bwMode="auto">
          <a:xfrm>
            <a:off x="8866505" y="746760"/>
            <a:ext cx="1186815" cy="7118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píng yōng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平庸</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mediocre, ordinary</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5871210" cy="720090"/>
            <a:chOff x="197" y="9126"/>
            <a:chExt cx="12975" cy="1134"/>
          </a:xfrm>
        </p:grpSpPr>
        <p:sp>
          <p:nvSpPr>
            <p:cNvPr id="11" name="圆角矩形 10"/>
            <p:cNvSpPr/>
            <p:nvPr/>
          </p:nvSpPr>
          <p:spPr>
            <a:xfrm>
              <a:off x="197" y="9126"/>
              <a:ext cx="1297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7" y="9282"/>
              <a:ext cx="12454"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并不是所有人都平庸自私。</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捏.jpg捏"/>
          <p:cNvPicPr>
            <a:picLocks noChangeArrowheads="1"/>
          </p:cNvPicPr>
          <p:nvPr/>
        </p:nvPicPr>
        <p:blipFill>
          <a:blip r:embed="rId2"/>
          <a:srcRect/>
          <a:stretch>
            <a:fillRect/>
          </a:stretch>
        </p:blipFill>
        <p:spPr bwMode="auto">
          <a:xfrm>
            <a:off x="8061325" y="2389505"/>
            <a:ext cx="2886710" cy="20618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环节.jpg环节"/>
          <p:cNvPicPr>
            <a:picLocks noChangeArrowheads="1"/>
          </p:cNvPicPr>
          <p:nvPr/>
        </p:nvPicPr>
        <p:blipFill>
          <a:blip r:embed="rId3"/>
          <a:srcRect/>
          <a:stretch>
            <a:fillRect/>
          </a:stretch>
        </p:blipFill>
        <p:spPr bwMode="auto">
          <a:xfrm>
            <a:off x="8766810" y="5427980"/>
            <a:ext cx="1205865" cy="71247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平庸.jpg平庸"/>
          <p:cNvPicPr>
            <a:picLocks noChangeArrowheads="1"/>
          </p:cNvPicPr>
          <p:nvPr/>
        </p:nvPicPr>
        <p:blipFill>
          <a:blip r:embed="rId4"/>
          <a:srcRect/>
          <a:stretch>
            <a:fillRect/>
          </a:stretch>
        </p:blipFill>
        <p:spPr bwMode="auto">
          <a:xfrm>
            <a:off x="8767445" y="748665"/>
            <a:ext cx="1332865" cy="8115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33"/>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niē</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捏</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hold between the fingers,</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 to pinch</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250815" cy="720090"/>
            <a:chOff x="196" y="9126"/>
            <a:chExt cx="11873" cy="1134"/>
          </a:xfrm>
        </p:grpSpPr>
        <p:sp>
          <p:nvSpPr>
            <p:cNvPr id="11" name="圆角矩形 10"/>
            <p:cNvSpPr/>
            <p:nvPr/>
          </p:nvSpPr>
          <p:spPr>
            <a:xfrm>
              <a:off x="197" y="9126"/>
              <a:ext cx="11872"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1263"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她轻轻捏了捏孩子的小手。</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7544336" y="0"/>
            <a:ext cx="4647030" cy="6858000"/>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11" name="矩形 10"/>
          <p:cNvSpPr/>
          <p:nvPr/>
        </p:nvSpPr>
        <p:spPr>
          <a:xfrm>
            <a:off x="2905207" y="1"/>
            <a:ext cx="4647030" cy="6858024"/>
          </a:xfrm>
          <a:prstGeom prst="rect">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文本框 7"/>
          <p:cNvSpPr txBox="1"/>
          <p:nvPr/>
        </p:nvSpPr>
        <p:spPr>
          <a:xfrm>
            <a:off x="238243" y="605882"/>
            <a:ext cx="26765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教学内容和目标</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cxnSp>
        <p:nvCxnSpPr>
          <p:cNvPr id="104" name="直接连接符 103"/>
          <p:cNvCxnSpPr/>
          <p:nvPr/>
        </p:nvCxnSpPr>
        <p:spPr>
          <a:xfrm>
            <a:off x="870585" y="3202305"/>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870585" y="4986655"/>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00949" y="6582160"/>
            <a:ext cx="107867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469391" y="1480994"/>
            <a:ext cx="81183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46125" y="1773555"/>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主题</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58" name="文本框 57"/>
          <p:cNvSpPr txBox="1"/>
          <p:nvPr/>
        </p:nvSpPr>
        <p:spPr>
          <a:xfrm>
            <a:off x="3159125" y="1594485"/>
            <a:ext cx="6069330"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商业</a:t>
            </a:r>
            <a:endPar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19" name="文本框 18"/>
          <p:cNvSpPr txBox="1"/>
          <p:nvPr/>
        </p:nvSpPr>
        <p:spPr>
          <a:xfrm>
            <a:off x="676317" y="2483486"/>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语言点</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59" name="文本框 58"/>
          <p:cNvSpPr txBox="1"/>
          <p:nvPr/>
        </p:nvSpPr>
        <p:spPr>
          <a:xfrm>
            <a:off x="3179445" y="2007870"/>
            <a:ext cx="41833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掌握“屡次、依据”的意义和用法</a:t>
            </a:r>
            <a:endPar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0" name="文本框 59"/>
          <p:cNvSpPr txBox="1"/>
          <p:nvPr/>
        </p:nvSpPr>
        <p:spPr>
          <a:xfrm>
            <a:off x="3183890" y="2372360"/>
            <a:ext cx="50977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正确使用本课辨析的词语“就近</a:t>
            </a:r>
            <a:r>
              <a:rPr 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附近”</a:t>
            </a: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61" name="文本框 60"/>
          <p:cNvSpPr txBox="1"/>
          <p:nvPr/>
        </p:nvSpPr>
        <p:spPr>
          <a:xfrm>
            <a:off x="3167380" y="3251200"/>
            <a:ext cx="80695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了解“兴旺”中“旺”字的日字旁及带有日字旁的汉字所表达的词汇意义</a:t>
            </a:r>
            <a:endPar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3" name="文本框 22"/>
          <p:cNvSpPr txBox="1"/>
          <p:nvPr/>
        </p:nvSpPr>
        <p:spPr>
          <a:xfrm>
            <a:off x="746125" y="4990465"/>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篇章</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63" name="文本框 62"/>
          <p:cNvSpPr txBox="1"/>
          <p:nvPr/>
        </p:nvSpPr>
        <p:spPr>
          <a:xfrm>
            <a:off x="3167380" y="5040630"/>
            <a:ext cx="21259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）理解课文内容</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4" name="文本框 63"/>
          <p:cNvSpPr txBox="1"/>
          <p:nvPr/>
        </p:nvSpPr>
        <p:spPr>
          <a:xfrm>
            <a:off x="3167201" y="5407042"/>
            <a:ext cx="47548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按课本P</a:t>
            </a:r>
            <a:r>
              <a:rPr kumimoji="0" 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183</a:t>
            </a:r>
            <a:r>
              <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练习5中的提示简述课文内容</a:t>
            </a:r>
            <a:endParaRPr kumimoji="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3" name="文本框 72"/>
          <p:cNvSpPr txBox="1"/>
          <p:nvPr/>
        </p:nvSpPr>
        <p:spPr>
          <a:xfrm>
            <a:off x="3395611" y="855648"/>
            <a:ext cx="33832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rPr>
              <a:t>学生能够了解并掌握</a:t>
            </a:r>
            <a:endPar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endParaRPr>
          </a:p>
        </p:txBody>
      </p:sp>
      <p:cxnSp>
        <p:nvCxnSpPr>
          <p:cNvPr id="85" name="直接连接符 84"/>
          <p:cNvCxnSpPr/>
          <p:nvPr/>
        </p:nvCxnSpPr>
        <p:spPr>
          <a:xfrm>
            <a:off x="7543800" y="3202305"/>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543800" y="4983480"/>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2" name="图片 11" descr="C:\Users\Administrator\Desktop\我1.png我1"/>
          <p:cNvPicPr>
            <a:picLocks noChangeAspect="1"/>
          </p:cNvPicPr>
          <p:nvPr/>
        </p:nvPicPr>
        <p:blipFill>
          <a:blip r:embed="rId1"/>
          <a:srcRect/>
          <a:stretch>
            <a:fillRect/>
          </a:stretch>
        </p:blipFill>
        <p:spPr>
          <a:xfrm>
            <a:off x="10719753" y="0"/>
            <a:ext cx="1459230" cy="1459230"/>
          </a:xfrm>
          <a:prstGeom prst="rect">
            <a:avLst/>
          </a:prstGeom>
        </p:spPr>
      </p:pic>
      <p:sp>
        <p:nvSpPr>
          <p:cNvPr id="7" name="文本框 6"/>
          <p:cNvSpPr txBox="1"/>
          <p:nvPr/>
        </p:nvSpPr>
        <p:spPr>
          <a:xfrm>
            <a:off x="3179445" y="3735705"/>
            <a:ext cx="9012555" cy="922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en-US" alt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2</a:t>
            </a:r>
            <a:r>
              <a:rPr 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熟悉并掌握“屡次、数额、永恒、遵循、扣、捏、兴旺、物美价廉、井、赌博”</a:t>
            </a: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的意义和用法</a:t>
            </a: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 name="文本框 1"/>
          <p:cNvSpPr txBox="1"/>
          <p:nvPr/>
        </p:nvSpPr>
        <p:spPr>
          <a:xfrm>
            <a:off x="715747" y="3516540"/>
            <a:ext cx="902811"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词汇</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4" name="文本框 3"/>
          <p:cNvSpPr txBox="1"/>
          <p:nvPr/>
        </p:nvSpPr>
        <p:spPr>
          <a:xfrm>
            <a:off x="3167201" y="5788986"/>
            <a:ext cx="39547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根据提示完成课后的</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写一写</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endPar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3" name="文本框 2"/>
          <p:cNvSpPr txBox="1"/>
          <p:nvPr/>
        </p:nvSpPr>
        <p:spPr>
          <a:xfrm>
            <a:off x="3179445" y="2785110"/>
            <a:ext cx="44119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了解篇章修辞“反复”的作用和意义</a:t>
            </a:r>
            <a:endParaRPr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环节.jpg环节"/>
          <p:cNvPicPr>
            <a:picLocks noChangeArrowheads="1"/>
          </p:cNvPicPr>
          <p:nvPr/>
        </p:nvPicPr>
        <p:blipFill>
          <a:blip r:embed="rId2"/>
          <a:srcRect/>
          <a:stretch>
            <a:fillRect/>
          </a:stretch>
        </p:blipFill>
        <p:spPr bwMode="auto">
          <a:xfrm>
            <a:off x="8229600" y="2306955"/>
            <a:ext cx="2490470" cy="18021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兴旺.jpg兴旺"/>
          <p:cNvPicPr>
            <a:picLocks noChangeArrowheads="1"/>
          </p:cNvPicPr>
          <p:nvPr/>
        </p:nvPicPr>
        <p:blipFill>
          <a:blip r:embed="rId3"/>
          <a:srcRect/>
          <a:stretch>
            <a:fillRect/>
          </a:stretch>
        </p:blipFill>
        <p:spPr bwMode="auto">
          <a:xfrm>
            <a:off x="8934133" y="5318760"/>
            <a:ext cx="1032510" cy="7740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捏.jpg捏"/>
          <p:cNvPicPr>
            <a:picLocks noChangeArrowheads="1"/>
          </p:cNvPicPr>
          <p:nvPr/>
        </p:nvPicPr>
        <p:blipFill>
          <a:blip r:embed="rId4"/>
          <a:srcRect/>
          <a:stretch>
            <a:fillRect/>
          </a:stretch>
        </p:blipFill>
        <p:spPr bwMode="auto">
          <a:xfrm>
            <a:off x="8906510" y="621030"/>
            <a:ext cx="1089025" cy="7385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huán jié</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环节</a:t>
              </a:r>
              <a:r>
                <a:rPr lang="en-US" alt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link, segment</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290945" cy="720090"/>
            <a:chOff x="196" y="9126"/>
            <a:chExt cx="12097"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09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这两个环节缺一不可。</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兴旺.jpg兴旺"/>
          <p:cNvPicPr>
            <a:picLocks noChangeArrowheads="1"/>
          </p:cNvPicPr>
          <p:nvPr/>
        </p:nvPicPr>
        <p:blipFill>
          <a:blip r:embed="rId2"/>
          <a:srcRect/>
          <a:stretch>
            <a:fillRect/>
          </a:stretch>
        </p:blipFill>
        <p:spPr bwMode="auto">
          <a:xfrm>
            <a:off x="8289925" y="2562860"/>
            <a:ext cx="2429510" cy="17151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垄断.jpg垄断"/>
          <p:cNvPicPr>
            <a:picLocks noChangeArrowheads="1"/>
          </p:cNvPicPr>
          <p:nvPr/>
        </p:nvPicPr>
        <p:blipFill>
          <a:blip r:embed="rId3"/>
          <a:srcRect/>
          <a:stretch>
            <a:fillRect/>
          </a:stretch>
        </p:blipFill>
        <p:spPr bwMode="auto">
          <a:xfrm>
            <a:off x="9094788" y="5431155"/>
            <a:ext cx="1008380" cy="7785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环节.jpg环节"/>
          <p:cNvPicPr>
            <a:picLocks noChangeArrowheads="1"/>
          </p:cNvPicPr>
          <p:nvPr/>
        </p:nvPicPr>
        <p:blipFill>
          <a:blip r:embed="rId4"/>
          <a:srcRect/>
          <a:stretch>
            <a:fillRect/>
          </a:stretch>
        </p:blipFill>
        <p:spPr bwMode="auto">
          <a:xfrm>
            <a:off x="9008745" y="889000"/>
            <a:ext cx="1141095" cy="78105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621"/>
            </a:xfrm>
            <a:prstGeom prst="rect">
              <a:avLst/>
            </a:prstGeom>
            <a:noFill/>
          </p:spPr>
          <p:txBody>
            <a:bodyPr wrap="square" rtlCol="0" anchor="t">
              <a:spAutoFit/>
            </a:bodyPr>
            <a:lstStyle/>
            <a:p>
              <a:pPr algn="ctr" eaLnBrk="0" fontAlgn="auto" hangingPunct="0">
                <a:lnSpc>
                  <a:spcPct val="100000"/>
                </a:lnSpc>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xīng wàng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fontAlgn="auto">
                <a:lnSpc>
                  <a:spcPct val="10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兴旺</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prosperous, </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flourishing, thriving</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940550"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学校周围的文具店生意都很兴旺。</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垄断.jpg垄断"/>
          <p:cNvPicPr>
            <a:picLocks noChangeArrowheads="1"/>
          </p:cNvPicPr>
          <p:nvPr/>
        </p:nvPicPr>
        <p:blipFill>
          <a:blip r:embed="rId2"/>
          <a:srcRect/>
          <a:stretch>
            <a:fillRect/>
          </a:stretch>
        </p:blipFill>
        <p:spPr bwMode="auto">
          <a:xfrm>
            <a:off x="8157210" y="2437130"/>
            <a:ext cx="2542540" cy="196278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扩充.jpg扩充"/>
          <p:cNvPicPr>
            <a:picLocks noChangeArrowheads="1"/>
          </p:cNvPicPr>
          <p:nvPr/>
        </p:nvPicPr>
        <p:blipFill>
          <a:blip r:embed="rId3"/>
          <a:srcRect/>
          <a:stretch>
            <a:fillRect/>
          </a:stretch>
        </p:blipFill>
        <p:spPr bwMode="auto">
          <a:xfrm>
            <a:off x="8999220" y="5333365"/>
            <a:ext cx="1015365" cy="7969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兴旺.jpg兴旺"/>
          <p:cNvPicPr>
            <a:picLocks noChangeArrowheads="1"/>
          </p:cNvPicPr>
          <p:nvPr/>
        </p:nvPicPr>
        <p:blipFill>
          <a:blip r:embed="rId4"/>
          <a:srcRect/>
          <a:stretch>
            <a:fillRect/>
          </a:stretch>
        </p:blipFill>
        <p:spPr bwMode="auto">
          <a:xfrm>
            <a:off x="8999221" y="676910"/>
            <a:ext cx="1015365" cy="7613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079"/>
            </a:xfrm>
            <a:prstGeom prst="rect">
              <a:avLst/>
            </a:prstGeom>
            <a:noFill/>
          </p:spPr>
          <p:txBody>
            <a:bodyPr wrap="square" rtlCol="0" anchor="t">
              <a:spAutoFit/>
            </a:bodyPr>
            <a:lstStyle/>
            <a:p>
              <a:pPr algn="ctr" eaLnBrk="0" fontAlgn="auto" hangingPunct="0">
                <a:lnSpc>
                  <a:spcPct val="100000"/>
                </a:lnSpc>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lǒng duàn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fontAlgn="auto">
                <a:lnSpc>
                  <a:spcPct val="10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垄断</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monopolize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596380" cy="720090"/>
            <a:chOff x="196" y="9126"/>
            <a:chExt cx="12738" cy="1134"/>
          </a:xfrm>
        </p:grpSpPr>
        <p:sp>
          <p:nvSpPr>
            <p:cNvPr id="11" name="圆角矩形 10"/>
            <p:cNvSpPr/>
            <p:nvPr/>
          </p:nvSpPr>
          <p:spPr>
            <a:xfrm>
              <a:off x="197" y="9126"/>
              <a:ext cx="12737"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738" cy="822"/>
            </a:xfrm>
            <a:prstGeom prst="rect">
              <a:avLst/>
            </a:prstGeom>
            <a:noFill/>
          </p:spPr>
          <p:txBody>
            <a:bodyPr wrap="square" rtlCol="0" anchor="t">
              <a:spAutoFit/>
            </a:bodyPr>
            <a:lstStyle/>
            <a:p>
              <a:pPr algn="ctr" eaLnBrk="1"/>
              <a:r>
                <a:rPr altLang="zh-CN" sz="2800" b="1" dirty="0">
                  <a:solidFill>
                    <a:schemeClr val="bg1"/>
                  </a:solidFill>
                  <a:latin typeface="华文楷体" panose="02010600040101010101" charset="-122"/>
                  <a:ea typeface="华文楷体" panose="02010600040101010101" charset="-122"/>
                  <a:sym typeface="+mn-ea"/>
                </a:rPr>
                <a:t>市场竞争并不等于市场垄断。</a:t>
              </a:r>
              <a:endParaRPr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扩充.jpg扩充"/>
          <p:cNvPicPr>
            <a:picLocks noChangeArrowheads="1"/>
          </p:cNvPicPr>
          <p:nvPr/>
        </p:nvPicPr>
        <p:blipFill>
          <a:blip r:embed="rId2"/>
          <a:srcRect/>
          <a:stretch>
            <a:fillRect/>
          </a:stretch>
        </p:blipFill>
        <p:spPr bwMode="auto">
          <a:xfrm>
            <a:off x="8246745" y="2506345"/>
            <a:ext cx="2472690" cy="17481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通货膨胀.jpg通货膨胀"/>
          <p:cNvPicPr>
            <a:picLocks noChangeArrowheads="1"/>
          </p:cNvPicPr>
          <p:nvPr/>
        </p:nvPicPr>
        <p:blipFill>
          <a:blip r:embed="rId3"/>
          <a:srcRect/>
          <a:stretch>
            <a:fillRect/>
          </a:stretch>
        </p:blipFill>
        <p:spPr bwMode="auto">
          <a:xfrm>
            <a:off x="8892540" y="5549583"/>
            <a:ext cx="1019810" cy="65278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垄断.jpg垄断"/>
          <p:cNvPicPr>
            <a:picLocks noChangeArrowheads="1"/>
          </p:cNvPicPr>
          <p:nvPr/>
        </p:nvPicPr>
        <p:blipFill>
          <a:blip r:embed="rId4"/>
          <a:srcRect/>
          <a:stretch>
            <a:fillRect/>
          </a:stretch>
        </p:blipFill>
        <p:spPr bwMode="auto">
          <a:xfrm>
            <a:off x="8949691" y="782955"/>
            <a:ext cx="906145" cy="69977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118"/>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kuò chōng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扩充</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r>
                <a:rPr lang="en-US" altLang="zh-CN" sz="24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expand</a:t>
              </a:r>
              <a:endParaRPr lang="en-US" altLang="zh-CN" sz="24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060" y="5401945"/>
            <a:ext cx="6764985" cy="720090"/>
            <a:chOff x="197" y="9126"/>
            <a:chExt cx="11878"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7" y="9282"/>
              <a:ext cx="11342"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她想扩充自己在这一行业的知识。</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noProof="0" dirty="0">
                  <a:ln>
                    <a:noFill/>
                  </a:ln>
                  <a:effectLst/>
                  <a:uLnTx/>
                  <a:uFillTx/>
                  <a:latin typeface="华文细黑" panose="02010600040101010101" pitchFamily="2" charset="-122"/>
                  <a:ea typeface="华文细黑" panose="02010600040101010101" pitchFamily="2" charset="-122"/>
                  <a:sym typeface="+mn-ea"/>
                </a:rPr>
                <a:t>通货膨胀</a:t>
              </a:r>
              <a:endParaRPr lang="zh-CN" altLang="en-US" sz="36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inflation</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337185"/>
          </a:xfrm>
          <a:prstGeom prst="rect">
            <a:avLst/>
          </a:prstGeom>
          <a:noFill/>
        </p:spPr>
        <p:txBody>
          <a:bodyPr wrap="square">
            <a:spAutoFit/>
          </a:bodyPr>
          <a:lstStyle/>
          <a:p>
            <a:pPr algn="ctr" eaLnBrk="1"/>
            <a:r>
              <a:rPr sz="1600" dirty="0">
                <a:solidFill>
                  <a:srgbClr val="2A2A2B"/>
                </a:solidFill>
                <a:latin typeface="华文细黑" panose="02010600040101010101" pitchFamily="2" charset="-122"/>
                <a:ea typeface="华文细黑" panose="02010600040101010101" pitchFamily="2" charset="-122"/>
                <a:sym typeface="+mn-ea"/>
              </a:rPr>
              <a:t>tōng huò péng zhàng</a:t>
            </a:r>
            <a:endParaRPr sz="16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257550"/>
            <a:chOff x="9330" y="2028"/>
            <a:chExt cx="3465" cy="51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29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捏</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hold between the fingers, to pinch</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niē</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平庸</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mediocre, ordinary</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4900295" y="863600"/>
            <a:ext cx="2402205" cy="583565"/>
          </a:xfrm>
          <a:prstGeom prst="rect">
            <a:avLst/>
          </a:prstGeom>
          <a:noFill/>
        </p:spPr>
        <p:txBody>
          <a:bodyPr wrap="square">
            <a:spAutoFit/>
          </a:bodyPr>
          <a:lstStyle/>
          <a:p>
            <a:pPr algn="ctr" eaLnBrk="1"/>
            <a:r>
              <a:rPr sz="3200" dirty="0">
                <a:solidFill>
                  <a:srgbClr val="2A2A2B"/>
                </a:solidFill>
                <a:latin typeface="华文细黑" panose="02010600040101010101" pitchFamily="2" charset="-122"/>
                <a:ea typeface="华文细黑" panose="02010600040101010101" pitchFamily="2" charset="-122"/>
                <a:sym typeface="+mn-ea"/>
              </a:rPr>
              <a:t>píng</a:t>
            </a:r>
            <a:r>
              <a:rPr lang="en-US" sz="3200" dirty="0">
                <a:solidFill>
                  <a:srgbClr val="2A2A2B"/>
                </a:solidFill>
                <a:latin typeface="华文细黑" panose="02010600040101010101" pitchFamily="2" charset="-122"/>
                <a:ea typeface="华文细黑" panose="02010600040101010101" pitchFamily="2" charset="-122"/>
                <a:sym typeface="+mn-ea"/>
              </a:rPr>
              <a:t> </a:t>
            </a:r>
            <a:r>
              <a:rPr sz="3200" dirty="0">
                <a:solidFill>
                  <a:srgbClr val="2A2A2B"/>
                </a:solidFill>
                <a:latin typeface="华文细黑" panose="02010600040101010101" pitchFamily="2" charset="-122"/>
                <a:ea typeface="华文细黑" panose="02010600040101010101" pitchFamily="2" charset="-122"/>
                <a:sym typeface="+mn-ea"/>
              </a:rPr>
              <a:t>yōng</a:t>
            </a:r>
            <a:endParaRPr sz="32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algn="ctr" fontAlgn="ctr"/>
              <a:r>
                <a:rPr kumimoji="0" lang="en-US" altLang="zh-CN"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 </a:t>
              </a: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环节</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n. link, segment</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huán</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jié</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467100" y="3628390"/>
            <a:ext cx="2501900" cy="3194050"/>
            <a:chOff x="4529" y="1909"/>
            <a:chExt cx="3940"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29" y="4133"/>
              <a:ext cx="3940"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兴旺</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prosperous, flourishing, thriving</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xīng</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wàng</a:t>
            </a:r>
            <a:endParaRPr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垄断</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v. to monopolize</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lǒng</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duàn</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738995" y="3646170"/>
            <a:ext cx="2439670" cy="3194050"/>
            <a:chOff x="4556" y="1909"/>
            <a:chExt cx="3842"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556" y="4133"/>
              <a:ext cx="384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rPr>
                <a:t>扩充</a:t>
              </a:r>
              <a:endPar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expand</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738995" y="4382135"/>
            <a:ext cx="2331720" cy="583565"/>
          </a:xfrm>
          <a:prstGeom prst="rect">
            <a:avLst/>
          </a:prstGeom>
          <a:noFill/>
        </p:spPr>
        <p:txBody>
          <a:bodyPr wrap="square">
            <a:spAutoFit/>
          </a:bodyPr>
          <a:lstStyle/>
          <a:p>
            <a:pPr algn="ctr" eaLnBrk="1"/>
            <a:r>
              <a:rPr sz="3200" dirty="0">
                <a:solidFill>
                  <a:srgbClr val="2A2A2B"/>
                </a:solidFill>
                <a:latin typeface="华文细黑" panose="02010600040101010101" pitchFamily="2" charset="-122"/>
                <a:ea typeface="华文细黑" panose="02010600040101010101" pitchFamily="2" charset="-122"/>
                <a:sym typeface="+mn-ea"/>
              </a:rPr>
              <a:t>kuò</a:t>
            </a:r>
            <a:r>
              <a:rPr lang="en-US" sz="3200" dirty="0">
                <a:solidFill>
                  <a:srgbClr val="2A2A2B"/>
                </a:solidFill>
                <a:latin typeface="华文细黑" panose="02010600040101010101" pitchFamily="2" charset="-122"/>
                <a:ea typeface="华文细黑" panose="02010600040101010101" pitchFamily="2" charset="-122"/>
                <a:sym typeface="+mn-ea"/>
              </a:rPr>
              <a:t> </a:t>
            </a:r>
            <a:r>
              <a:rPr sz="3200" dirty="0">
                <a:solidFill>
                  <a:srgbClr val="2A2A2B"/>
                </a:solidFill>
                <a:latin typeface="华文细黑" panose="02010600040101010101" pitchFamily="2" charset="-122"/>
                <a:ea typeface="华文细黑" panose="02010600040101010101" pitchFamily="2" charset="-122"/>
                <a:sym typeface="+mn-ea"/>
              </a:rPr>
              <a:t>chōng</a:t>
            </a:r>
            <a:endParaRPr sz="32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捏</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捏造</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捏把汗</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专拣软柿子捏</a:t>
            </a:r>
            <a:endPar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8416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她生气了，一门心思要辞职，还说领导偏心，专拣软柿子捏。</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8416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这走钢丝的表演太惊险了，观众都为演员捏把汗。</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旺</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旺季</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旺盛</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兴旺</a:t>
            </a:r>
            <a:endPar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841615" cy="89154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行内的人都明白你旺季一个月赚多少，淡季一个月赚多少，也知道你的花费是多少，长期和短期的债务情况如何</a:t>
            </a:r>
            <a:r>
              <a:rPr lang="zh-CN" sz="28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endParaRPr lang="zh-CN" sz="28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567555"/>
            <a:ext cx="7841615" cy="82994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冬天过去了，春天悄然而至。地里的麦子长势旺盛，山羊欢跳、肥壮，它们的毛长得很长，像绸缎一样光亮。</a:t>
            </a:r>
            <a:endPar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拉杆"/>
          <p:cNvSpPr/>
          <p:nvPr/>
        </p:nvSpPr>
        <p:spPr>
          <a:xfrm>
            <a:off x="0" y="1800860"/>
            <a:ext cx="12192000" cy="123825"/>
          </a:xfrm>
          <a:prstGeom prst="rect">
            <a:avLst/>
          </a:prstGeom>
          <a:gradFill>
            <a:gsLst>
              <a:gs pos="0">
                <a:schemeClr val="bg1">
                  <a:lumMod val="50000"/>
                </a:schemeClr>
              </a:gs>
              <a:gs pos="50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
          <p:cNvGrpSpPr/>
          <p:nvPr/>
        </p:nvGrpSpPr>
        <p:grpSpPr>
          <a:xfrm>
            <a:off x="690066" y="1429385"/>
            <a:ext cx="2531745" cy="4669155"/>
            <a:chOff x="1165046" y="514350"/>
            <a:chExt cx="2531745" cy="4669155"/>
          </a:xfrm>
        </p:grpSpPr>
        <p:pic>
          <p:nvPicPr>
            <p:cNvPr id="10" name="Picture 2" descr="C:\Users\38577\Desktop\橙色.png橙色"/>
            <p:cNvPicPr>
              <a:picLocks noChangeAspect="1" noChangeArrowheads="1"/>
            </p:cNvPicPr>
            <p:nvPr/>
          </p:nvPicPr>
          <p:blipFill rotWithShape="1">
            <a:blip r:embed="rId1">
              <a:clrChange>
                <a:clrFrom>
                  <a:srgbClr val="F6F6F6"/>
                </a:clrFrom>
                <a:clrTo>
                  <a:srgbClr val="F6F6F6">
                    <a:alpha val="0"/>
                  </a:srgbClr>
                </a:clrTo>
              </a:clrChange>
            </a:blip>
            <a:srcRect/>
            <a:stretch>
              <a:fillRect/>
            </a:stretch>
          </p:blipFill>
          <p:spPr bwMode="auto">
            <a:xfrm>
              <a:off x="1165046" y="1583690"/>
              <a:ext cx="2531745" cy="3599815"/>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形状 14"/>
            <p:cNvSpPr/>
            <p:nvPr/>
          </p:nvSpPr>
          <p:spPr>
            <a:xfrm>
              <a:off x="1975517"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4" name="组合 2"/>
          <p:cNvGrpSpPr/>
          <p:nvPr/>
        </p:nvGrpSpPr>
        <p:grpSpPr>
          <a:xfrm>
            <a:off x="3315413" y="1429385"/>
            <a:ext cx="2530475" cy="4669155"/>
            <a:chOff x="3705241" y="514350"/>
            <a:chExt cx="2530475" cy="4669155"/>
          </a:xfrm>
        </p:grpSpPr>
        <p:pic>
          <p:nvPicPr>
            <p:cNvPr id="8" name="图片 7" descr="C:\Users\38577\Desktop\粉色.png粉色"/>
            <p:cNvPicPr>
              <a:picLocks noChangeAspect="1"/>
            </p:cNvPicPr>
            <p:nvPr/>
          </p:nvPicPr>
          <p:blipFill>
            <a:blip r:embed="rId2"/>
            <a:srcRect/>
            <a:stretch>
              <a:fillRect/>
            </a:stretch>
          </p:blipFill>
          <p:spPr>
            <a:xfrm>
              <a:off x="3705241" y="1583690"/>
              <a:ext cx="2530475" cy="3599815"/>
            </a:xfrm>
            <a:prstGeom prst="rect">
              <a:avLst/>
            </a:prstGeom>
          </p:spPr>
        </p:pic>
        <p:sp>
          <p:nvSpPr>
            <p:cNvPr id="18" name="任意多边形: 形状 17"/>
            <p:cNvSpPr/>
            <p:nvPr/>
          </p:nvSpPr>
          <p:spPr>
            <a:xfrm>
              <a:off x="45151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6" name="组合 3"/>
          <p:cNvGrpSpPr/>
          <p:nvPr/>
        </p:nvGrpSpPr>
        <p:grpSpPr>
          <a:xfrm>
            <a:off x="6025184" y="1429385"/>
            <a:ext cx="2531110" cy="4668520"/>
            <a:chOff x="7406196" y="514350"/>
            <a:chExt cx="2531110" cy="4668520"/>
          </a:xfrm>
        </p:grpSpPr>
        <p:pic>
          <p:nvPicPr>
            <p:cNvPr id="12" name="图片 11" descr="C:\Users\38577\Desktop\红色.png红色"/>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7406196" y="1583690"/>
              <a:ext cx="2531110" cy="3599180"/>
            </a:xfrm>
            <a:prstGeom prst="rect">
              <a:avLst/>
            </a:prstGeom>
          </p:spPr>
        </p:pic>
        <p:sp>
          <p:nvSpPr>
            <p:cNvPr id="19" name="任意多边形: 形状 18"/>
            <p:cNvSpPr/>
            <p:nvPr/>
          </p:nvSpPr>
          <p:spPr>
            <a:xfrm>
              <a:off x="81727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DA00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21" name="组合 20"/>
          <p:cNvGrpSpPr/>
          <p:nvPr/>
        </p:nvGrpSpPr>
        <p:grpSpPr>
          <a:xfrm>
            <a:off x="8824338" y="1430972"/>
            <a:ext cx="2531110" cy="4667885"/>
            <a:chOff x="10086718" y="515937"/>
            <a:chExt cx="2531110" cy="4667885"/>
          </a:xfrm>
        </p:grpSpPr>
        <p:pic>
          <p:nvPicPr>
            <p:cNvPr id="13" name="图片 12" descr="C:\Users\38577\Desktop\蓝色.png蓝色"/>
            <p:cNvPicPr>
              <a:picLocks noChangeAspect="1"/>
            </p:cNvPicPr>
            <p:nvPr/>
          </p:nvPicPr>
          <p:blipFill rotWithShape="1">
            <a:blip r:embed="rId4">
              <a:clrChange>
                <a:clrFrom>
                  <a:srgbClr val="FFFFFF"/>
                </a:clrFrom>
                <a:clrTo>
                  <a:srgbClr val="FFFFFF">
                    <a:alpha val="0"/>
                  </a:srgbClr>
                </a:clrTo>
              </a:clrChange>
            </a:blip>
            <a:srcRect/>
            <a:stretch>
              <a:fillRect/>
            </a:stretch>
          </p:blipFill>
          <p:spPr>
            <a:xfrm>
              <a:off x="10086718" y="1584642"/>
              <a:ext cx="2531110" cy="3599180"/>
            </a:xfrm>
            <a:prstGeom prst="rect">
              <a:avLst/>
            </a:prstGeom>
          </p:spPr>
        </p:pic>
        <p:sp>
          <p:nvSpPr>
            <p:cNvPr id="20" name="任意多边形: 形状 19"/>
            <p:cNvSpPr/>
            <p:nvPr/>
          </p:nvSpPr>
          <p:spPr>
            <a:xfrm>
              <a:off x="10912971" y="515937"/>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pic>
        <p:nvPicPr>
          <p:cNvPr id="34" name="卡通头像" descr="1"/>
          <p:cNvPicPr>
            <a:picLocks noChangeAspect="1"/>
          </p:cNvPicPr>
          <p:nvPr/>
        </p:nvPicPr>
        <p:blipFill>
          <a:blip r:embed="rId5"/>
          <a:stretch>
            <a:fillRect/>
          </a:stretch>
        </p:blipFill>
        <p:spPr>
          <a:xfrm>
            <a:off x="10718800" y="0"/>
            <a:ext cx="1459230" cy="1459230"/>
          </a:xfrm>
          <a:prstGeom prst="rect">
            <a:avLst/>
          </a:prstGeom>
        </p:spPr>
      </p:pic>
      <p:sp>
        <p:nvSpPr>
          <p:cNvPr id="5" name="造句 1"/>
          <p:cNvSpPr txBox="1"/>
          <p:nvPr/>
        </p:nvSpPr>
        <p:spPr>
          <a:xfrm>
            <a:off x="690245" y="458470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他从上衣口袋里掏出一张纸。</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9" name="文本框 2"/>
          <p:cNvSpPr txBox="1"/>
          <p:nvPr/>
        </p:nvSpPr>
        <p:spPr>
          <a:xfrm>
            <a:off x="3371215" y="464693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他很了解这个房间的布局。</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16" name="文本框 3"/>
          <p:cNvSpPr txBox="1"/>
          <p:nvPr/>
        </p:nvSpPr>
        <p:spPr>
          <a:xfrm>
            <a:off x="6052185" y="4646930"/>
            <a:ext cx="2533650" cy="1198880"/>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我们拟定一个讨论日程，您看如何？</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22" name="文本框 4"/>
          <p:cNvSpPr txBox="1"/>
          <p:nvPr/>
        </p:nvSpPr>
        <p:spPr>
          <a:xfrm>
            <a:off x="8839200" y="4646930"/>
            <a:ext cx="2533650" cy="1198880"/>
          </a:xfrm>
          <a:prstGeom prst="rect">
            <a:avLst/>
          </a:prstGeom>
          <a:noFill/>
        </p:spPr>
        <p:txBody>
          <a:bodyPr wrap="square" rtlCol="0">
            <a:spAutoFit/>
          </a:bodyPr>
          <a:lstStyle/>
          <a:p>
            <a:pPr algn="l" fontAlgn="ctr"/>
            <a:r>
              <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无论处理什么问题，都要讲究策略。</a:t>
            </a:r>
            <a:endPar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26"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9"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30" name="生词 1"/>
          <p:cNvSpPr txBox="1"/>
          <p:nvPr/>
        </p:nvSpPr>
        <p:spPr>
          <a:xfrm>
            <a:off x="624205" y="2702560"/>
            <a:ext cx="2624455"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tāo</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掏</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take out, to draw out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5" name="生词 2"/>
          <p:cNvSpPr txBox="1"/>
          <p:nvPr/>
        </p:nvSpPr>
        <p:spPr>
          <a:xfrm>
            <a:off x="3187065" y="2690495"/>
            <a:ext cx="2717165" cy="1630045"/>
          </a:xfrm>
          <a:prstGeom prst="rect">
            <a:avLst/>
          </a:prstGeom>
          <a:noFill/>
        </p:spPr>
        <p:txBody>
          <a:bodyPr wrap="square" rtlCol="0">
            <a:spAutoFit/>
          </a:bodyPr>
          <a:lstStyle/>
          <a:p>
            <a:pPr algn="ctr" fontAlgn="ctr"/>
            <a:r>
              <a:rPr lang="en-US" altLang="zh-CN" sz="4000" b="1" kern="100" dirty="0">
                <a:latin typeface="华文楷体" panose="02010600040101010101" charset="-122"/>
                <a:ea typeface="华文楷体" panose="02010600040101010101" charset="-122"/>
                <a:cs typeface="华文细黑" panose="02010600040101010101" pitchFamily="2" charset="-122"/>
                <a:sym typeface="+mn-ea"/>
              </a:rPr>
              <a:t>bù jú</a:t>
            </a:r>
            <a:endParaRPr lang="en-US" altLang="zh-CN" sz="40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布局</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arrange, to lay out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7" name="生词 3"/>
          <p:cNvSpPr txBox="1"/>
          <p:nvPr/>
        </p:nvSpPr>
        <p:spPr>
          <a:xfrm>
            <a:off x="6024880" y="2702560"/>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nǐ dìng</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拟定</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draw up, to work out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9" name="生词 4"/>
          <p:cNvSpPr txBox="1"/>
          <p:nvPr/>
        </p:nvSpPr>
        <p:spPr>
          <a:xfrm>
            <a:off x="8848725" y="2767965"/>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cè lüè</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策略</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tactic, strategy</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 presetClass="entr" presetSubtype="2" fill="hold" nodeType="withEffect">
                                  <p:stCondLst>
                                    <p:cond delay="500"/>
                                  </p:stCondLst>
                                  <p:childTnLst>
                                    <p:set>
                                      <p:cBhvr>
                                        <p:cTn id="17" dur="500"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 presetClass="entr" presetSubtype="2" fill="hold" nodeType="withEffect">
                                  <p:stCondLst>
                                    <p:cond delay="500"/>
                                  </p:stCondLst>
                                  <p:childTnLst>
                                    <p:set>
                                      <p:cBhvr>
                                        <p:cTn id="28" dur="500"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 presetClass="entr" presetSubtype="2" fill="hold" nodeType="withEffect">
                                  <p:stCondLst>
                                    <p:cond delay="500"/>
                                  </p:stCondLst>
                                  <p:childTnLst>
                                    <p:set>
                                      <p:cBhvr>
                                        <p:cTn id="39" dur="500"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P spid="22" grpId="0"/>
      <p:bldP spid="30" grpId="0"/>
      <p:bldP spid="35" grpId="0"/>
      <p:bldP spid="37" grpId="0"/>
      <p:bldP spid="3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拉杆"/>
          <p:cNvSpPr/>
          <p:nvPr/>
        </p:nvSpPr>
        <p:spPr>
          <a:xfrm>
            <a:off x="0" y="1800860"/>
            <a:ext cx="12192000" cy="123825"/>
          </a:xfrm>
          <a:prstGeom prst="rect">
            <a:avLst/>
          </a:prstGeom>
          <a:gradFill>
            <a:gsLst>
              <a:gs pos="0">
                <a:schemeClr val="bg1">
                  <a:lumMod val="50000"/>
                </a:schemeClr>
              </a:gs>
              <a:gs pos="50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
          <p:cNvGrpSpPr/>
          <p:nvPr/>
        </p:nvGrpSpPr>
        <p:grpSpPr>
          <a:xfrm>
            <a:off x="1961336" y="1429385"/>
            <a:ext cx="2531745" cy="4669155"/>
            <a:chOff x="1165046" y="514350"/>
            <a:chExt cx="2531745" cy="4669155"/>
          </a:xfrm>
        </p:grpSpPr>
        <p:pic>
          <p:nvPicPr>
            <p:cNvPr id="10" name="Picture 2" descr="C:\Users\38577\Desktop\橙色.png橙色"/>
            <p:cNvPicPr>
              <a:picLocks noChangeAspect="1" noChangeArrowheads="1"/>
            </p:cNvPicPr>
            <p:nvPr/>
          </p:nvPicPr>
          <p:blipFill rotWithShape="1">
            <a:blip r:embed="rId1">
              <a:clrChange>
                <a:clrFrom>
                  <a:srgbClr val="F6F6F6"/>
                </a:clrFrom>
                <a:clrTo>
                  <a:srgbClr val="F6F6F6">
                    <a:alpha val="0"/>
                  </a:srgbClr>
                </a:clrTo>
              </a:clrChange>
            </a:blip>
            <a:srcRect/>
            <a:stretch>
              <a:fillRect/>
            </a:stretch>
          </p:blipFill>
          <p:spPr bwMode="auto">
            <a:xfrm>
              <a:off x="1165046" y="1583690"/>
              <a:ext cx="2531745" cy="3599815"/>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形状 14"/>
            <p:cNvSpPr/>
            <p:nvPr/>
          </p:nvSpPr>
          <p:spPr>
            <a:xfrm>
              <a:off x="1975517"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4" name="组合 2"/>
          <p:cNvGrpSpPr/>
          <p:nvPr/>
        </p:nvGrpSpPr>
        <p:grpSpPr>
          <a:xfrm>
            <a:off x="4586683" y="1429385"/>
            <a:ext cx="2530475" cy="4669155"/>
            <a:chOff x="3705241" y="514350"/>
            <a:chExt cx="2530475" cy="4669155"/>
          </a:xfrm>
        </p:grpSpPr>
        <p:pic>
          <p:nvPicPr>
            <p:cNvPr id="8" name="图片 7" descr="C:\Users\38577\Desktop\粉色.png粉色"/>
            <p:cNvPicPr>
              <a:picLocks noChangeAspect="1"/>
            </p:cNvPicPr>
            <p:nvPr/>
          </p:nvPicPr>
          <p:blipFill>
            <a:blip r:embed="rId2"/>
            <a:srcRect/>
            <a:stretch>
              <a:fillRect/>
            </a:stretch>
          </p:blipFill>
          <p:spPr>
            <a:xfrm>
              <a:off x="3705241" y="1583690"/>
              <a:ext cx="2530475" cy="3599815"/>
            </a:xfrm>
            <a:prstGeom prst="rect">
              <a:avLst/>
            </a:prstGeom>
          </p:spPr>
        </p:pic>
        <p:sp>
          <p:nvSpPr>
            <p:cNvPr id="18" name="任意多边形: 形状 17"/>
            <p:cNvSpPr/>
            <p:nvPr/>
          </p:nvSpPr>
          <p:spPr>
            <a:xfrm>
              <a:off x="45151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6" name="组合 3"/>
          <p:cNvGrpSpPr/>
          <p:nvPr/>
        </p:nvGrpSpPr>
        <p:grpSpPr>
          <a:xfrm>
            <a:off x="7296454" y="1429385"/>
            <a:ext cx="2531110" cy="4668520"/>
            <a:chOff x="7406196" y="514350"/>
            <a:chExt cx="2531110" cy="4668520"/>
          </a:xfrm>
        </p:grpSpPr>
        <p:pic>
          <p:nvPicPr>
            <p:cNvPr id="12" name="图片 11" descr="C:\Users\38577\Desktop\红色.png红色"/>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7406196" y="1583690"/>
              <a:ext cx="2531110" cy="3599180"/>
            </a:xfrm>
            <a:prstGeom prst="rect">
              <a:avLst/>
            </a:prstGeom>
          </p:spPr>
        </p:pic>
        <p:sp>
          <p:nvSpPr>
            <p:cNvPr id="19" name="任意多边形: 形状 18"/>
            <p:cNvSpPr/>
            <p:nvPr/>
          </p:nvSpPr>
          <p:spPr>
            <a:xfrm>
              <a:off x="81727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DA00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pic>
        <p:nvPicPr>
          <p:cNvPr id="34" name="卡通头像" descr="1"/>
          <p:cNvPicPr>
            <a:picLocks noChangeAspect="1"/>
          </p:cNvPicPr>
          <p:nvPr/>
        </p:nvPicPr>
        <p:blipFill>
          <a:blip r:embed="rId4"/>
          <a:stretch>
            <a:fillRect/>
          </a:stretch>
        </p:blipFill>
        <p:spPr>
          <a:xfrm>
            <a:off x="10718800" y="0"/>
            <a:ext cx="1459230" cy="1459230"/>
          </a:xfrm>
          <a:prstGeom prst="rect">
            <a:avLst/>
          </a:prstGeom>
        </p:spPr>
      </p:pic>
      <p:sp>
        <p:nvSpPr>
          <p:cNvPr id="5" name="造句 1"/>
          <p:cNvSpPr txBox="1"/>
          <p:nvPr/>
        </p:nvSpPr>
        <p:spPr>
          <a:xfrm>
            <a:off x="1988820" y="464693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他津津有味地咀嚼着美味的鱼虾。</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9" name="文本框 2"/>
          <p:cNvSpPr txBox="1"/>
          <p:nvPr/>
        </p:nvSpPr>
        <p:spPr>
          <a:xfrm>
            <a:off x="4642485" y="464693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这个哈密瓜吃起来香甜可口。</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16" name="文本框 3"/>
          <p:cNvSpPr txBox="1"/>
          <p:nvPr/>
        </p:nvSpPr>
        <p:spPr>
          <a:xfrm>
            <a:off x="7323455" y="4646930"/>
            <a:ext cx="2549525" cy="829945"/>
          </a:xfrm>
          <a:prstGeom prst="rect">
            <a:avLst/>
          </a:prstGeom>
          <a:noFill/>
        </p:spPr>
        <p:txBody>
          <a:bodyPr wrap="square" rtlCol="0">
            <a:spAutoFit/>
          </a:bodyPr>
          <a:lstStyle/>
          <a:p>
            <a:pPr algn="l">
              <a:defRPr sz="3000">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400" b="1" kern="100" dirty="0">
                <a:solidFill>
                  <a:schemeClr val="bg1"/>
                </a:solidFill>
                <a:latin typeface="华文楷体" panose="02010600040101010101" charset="-122"/>
                <a:ea typeface="华文楷体" panose="02010600040101010101" charset="-122"/>
                <a:sym typeface="+mn-ea"/>
              </a:rPr>
              <a:t>这家商店的东西物美价廉。</a:t>
            </a:r>
            <a:endParaRPr lang="zh-CN" altLang="en-US" sz="2400" b="1" kern="100" dirty="0">
              <a:solidFill>
                <a:schemeClr val="bg1"/>
              </a:solidFill>
              <a:latin typeface="华文楷体" panose="02010600040101010101" charset="-122"/>
              <a:ea typeface="华文楷体" panose="02010600040101010101" charset="-122"/>
              <a:sym typeface="+mn-ea"/>
            </a:endParaRPr>
          </a:p>
        </p:txBody>
      </p:sp>
      <p:sp>
        <p:nvSpPr>
          <p:cNvPr id="26"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9"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30" name="生词 1"/>
          <p:cNvSpPr txBox="1"/>
          <p:nvPr/>
        </p:nvSpPr>
        <p:spPr>
          <a:xfrm>
            <a:off x="1809750" y="2702560"/>
            <a:ext cx="2832735"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jǔ jué</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咀嚼</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chew</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5" name="生词 2"/>
          <p:cNvSpPr txBox="1"/>
          <p:nvPr/>
        </p:nvSpPr>
        <p:spPr>
          <a:xfrm>
            <a:off x="4585970" y="2690495"/>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kě kǒu</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可口</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adj. yummy, delicious</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7" name="生词 3"/>
          <p:cNvSpPr txBox="1"/>
          <p:nvPr/>
        </p:nvSpPr>
        <p:spPr>
          <a:xfrm>
            <a:off x="7296150" y="2702560"/>
            <a:ext cx="2531110" cy="1691640"/>
          </a:xfrm>
          <a:prstGeom prst="rect">
            <a:avLst/>
          </a:prstGeom>
          <a:noFill/>
        </p:spPr>
        <p:txBody>
          <a:bodyPr wrap="square" rtlCol="0">
            <a:spAutoFit/>
          </a:bodyPr>
          <a:lstStyle/>
          <a:p>
            <a:pPr algn="ctr" fontAlgn="ctr"/>
            <a:r>
              <a:rPr lang="en-US" altLang="zh-CN" sz="3200" b="1" kern="100" dirty="0">
                <a:latin typeface="华文楷体" panose="02010600040101010101" charset="-122"/>
                <a:ea typeface="华文楷体" panose="02010600040101010101" charset="-122"/>
                <a:cs typeface="华文细黑" panose="02010600040101010101" pitchFamily="2" charset="-122"/>
                <a:sym typeface="+mn-ea"/>
              </a:rPr>
              <a:t>wù měi jià lián</a:t>
            </a:r>
            <a:endParaRPr lang="en-US" altLang="zh-CN" sz="32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200" b="1" kern="100" dirty="0">
                <a:solidFill>
                  <a:srgbClr val="DA0010"/>
                </a:solidFill>
                <a:latin typeface="华文楷体" panose="02010600040101010101" charset="-122"/>
                <a:ea typeface="华文楷体" panose="02010600040101010101" charset="-122"/>
                <a:cs typeface="华文细黑" panose="02010600040101010101" pitchFamily="2" charset="-122"/>
                <a:sym typeface="+mn-ea"/>
              </a:rPr>
              <a:t>2</a:t>
            </a:r>
            <a:endParaRPr lang="en-US" altLang="zh-CN" sz="1200" b="1" kern="100" dirty="0">
              <a:solidFill>
                <a:srgbClr val="DA001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物美价廉</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cheap and fine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 presetClass="entr" presetSubtype="2" fill="hold" nodeType="withEffect">
                                  <p:stCondLst>
                                    <p:cond delay="500"/>
                                  </p:stCondLst>
                                  <p:childTnLst>
                                    <p:set>
                                      <p:cBhvr>
                                        <p:cTn id="17" dur="500"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 presetClass="entr" presetSubtype="2" fill="hold" nodeType="withEffect">
                                  <p:stCondLst>
                                    <p:cond delay="500"/>
                                  </p:stCondLst>
                                  <p:childTnLst>
                                    <p:set>
                                      <p:cBhvr>
                                        <p:cTn id="28" dur="500"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P spid="30" grpId="0"/>
      <p:bldP spid="35" grpId="0"/>
      <p:bldP spid="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95780" y="127635"/>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掏</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take out, to draw out</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tāo</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拟定</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draw up, to work out</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150225" y="901065"/>
            <a:ext cx="26155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nǐ</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dìng</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布局</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arrange, to lay out</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4906010" y="874395"/>
            <a:ext cx="240220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bù</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jú</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策略</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tactic, strategy</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cè</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lüè</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586480" y="3628390"/>
            <a:ext cx="2229485" cy="3194050"/>
            <a:chOff x="4717" y="1909"/>
            <a:chExt cx="3511"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咀嚼</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chew</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jǔ</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jué</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可口</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adj. yummy, delicious</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395470"/>
            <a:ext cx="2754630" cy="645160"/>
          </a:xfrm>
          <a:prstGeom prst="rect">
            <a:avLst/>
          </a:prstGeom>
          <a:noFill/>
        </p:spPr>
        <p:txBody>
          <a:bodyPr wrap="square">
            <a:spAutoFit/>
          </a:bodyPr>
          <a:lstStyle/>
          <a:p>
            <a:pPr algn="ctr" eaLnBrk="1"/>
            <a:r>
              <a:rPr altLang="zh-CN" sz="3600" dirty="0">
                <a:solidFill>
                  <a:srgbClr val="2A2A2B"/>
                </a:solidFill>
                <a:latin typeface="华文细黑" panose="02010600040101010101" pitchFamily="2" charset="-122"/>
                <a:ea typeface="华文细黑" panose="02010600040101010101" pitchFamily="2" charset="-122"/>
                <a:sym typeface="+mn-ea"/>
              </a:rPr>
              <a:t>kě</a:t>
            </a:r>
            <a:r>
              <a:rPr lang="en-US" sz="3600" dirty="0">
                <a:solidFill>
                  <a:srgbClr val="2A2A2B"/>
                </a:solidFill>
                <a:latin typeface="华文细黑" panose="02010600040101010101" pitchFamily="2" charset="-122"/>
                <a:ea typeface="华文细黑" panose="02010600040101010101" pitchFamily="2" charset="-122"/>
                <a:sym typeface="+mn-ea"/>
              </a:rPr>
              <a:t> </a:t>
            </a:r>
            <a:r>
              <a:rPr altLang="zh-CN" sz="3600" dirty="0">
                <a:solidFill>
                  <a:srgbClr val="2A2A2B"/>
                </a:solidFill>
                <a:latin typeface="华文细黑" panose="02010600040101010101" pitchFamily="2" charset="-122"/>
                <a:ea typeface="华文细黑" panose="02010600040101010101" pitchFamily="2" charset="-122"/>
                <a:sym typeface="+mn-ea"/>
              </a:rPr>
              <a:t>kǒu</a:t>
            </a:r>
            <a:endParaRPr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841230" y="3646170"/>
            <a:ext cx="2229485"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15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物美价廉</a:t>
              </a:r>
              <a:endParaRPr kumimoji="0" lang="zh-CN" altLang="en-US" sz="40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cheap and fine</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707880" y="4382135"/>
            <a:ext cx="2419985" cy="460375"/>
          </a:xfrm>
          <a:prstGeom prst="rect">
            <a:avLst/>
          </a:prstGeom>
          <a:noFill/>
        </p:spPr>
        <p:txBody>
          <a:bodyPr wrap="square">
            <a:spAutoFit/>
          </a:bodyPr>
          <a:lstStyle/>
          <a:p>
            <a:pPr algn="ctr" eaLnBrk="1"/>
            <a:r>
              <a:rPr altLang="zh-CN" sz="2400" dirty="0">
                <a:solidFill>
                  <a:srgbClr val="2A2A2B"/>
                </a:solidFill>
                <a:latin typeface="华文细黑" panose="02010600040101010101" pitchFamily="2" charset="-122"/>
                <a:ea typeface="华文细黑" panose="02010600040101010101" pitchFamily="2" charset="-122"/>
                <a:sym typeface="+mn-ea"/>
              </a:rPr>
              <a:t>wù měi jià</a:t>
            </a:r>
            <a:r>
              <a:rPr lang="en-US" sz="2400" dirty="0">
                <a:solidFill>
                  <a:srgbClr val="2A2A2B"/>
                </a:solidFill>
                <a:latin typeface="华文细黑" panose="02010600040101010101" pitchFamily="2" charset="-122"/>
                <a:ea typeface="华文细黑" panose="02010600040101010101" pitchFamily="2" charset="-122"/>
                <a:sym typeface="+mn-ea"/>
              </a:rPr>
              <a:t> </a:t>
            </a:r>
            <a:r>
              <a:rPr altLang="zh-CN" sz="2400" dirty="0">
                <a:solidFill>
                  <a:srgbClr val="2A2A2B"/>
                </a:solidFill>
                <a:latin typeface="华文细黑" panose="02010600040101010101" pitchFamily="2" charset="-122"/>
                <a:ea typeface="华文细黑" panose="02010600040101010101" pitchFamily="2" charset="-122"/>
                <a:sym typeface="+mn-ea"/>
              </a:rPr>
              <a:t>lián</a:t>
            </a:r>
            <a:endParaRPr altLang="zh-CN" sz="24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75" y="-110490"/>
            <a:ext cx="12245975" cy="8528685"/>
            <a:chOff x="-95" y="-188"/>
            <a:chExt cx="19285" cy="13431"/>
          </a:xfrm>
        </p:grpSpPr>
        <p:grpSp>
          <p:nvGrpSpPr>
            <p:cNvPr id="35" name="组合 34"/>
            <p:cNvGrpSpPr/>
            <p:nvPr/>
          </p:nvGrpSpPr>
          <p:grpSpPr>
            <a:xfrm>
              <a:off x="-95" y="-188"/>
              <a:ext cx="19285" cy="13431"/>
              <a:chOff x="-97" y="-188"/>
              <a:chExt cx="19285" cy="13431"/>
            </a:xfrm>
          </p:grpSpPr>
          <p:grpSp>
            <p:nvGrpSpPr>
              <p:cNvPr id="26" name="组合 25"/>
              <p:cNvGrpSpPr/>
              <p:nvPr/>
            </p:nvGrpSpPr>
            <p:grpSpPr>
              <a:xfrm>
                <a:off x="-97" y="-186"/>
                <a:ext cx="9664" cy="11216"/>
                <a:chOff x="1953" y="1163"/>
                <a:chExt cx="7302" cy="8474"/>
              </a:xfrm>
            </p:grpSpPr>
            <p:sp>
              <p:nvSpPr>
                <p:cNvPr id="8" name="矩形 7"/>
                <p:cNvSpPr/>
                <p:nvPr/>
              </p:nvSpPr>
              <p:spPr>
                <a:xfrm>
                  <a:off x="1964" y="3696"/>
                  <a:ext cx="7258" cy="3352"/>
                </a:xfrm>
                <a:prstGeom prst="rect">
                  <a:avLst/>
                </a:prstGeom>
                <a:solidFill>
                  <a:srgbClr val="3B0B3D"/>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txBox="1"/>
                <p:nvPr/>
              </p:nvSpPr>
              <p:spPr>
                <a:xfrm>
                  <a:off x="1975" y="4268"/>
                  <a:ext cx="7239" cy="1866"/>
                </a:xfrm>
                <a:prstGeom prst="rect">
                  <a:avLst/>
                </a:prstGeom>
                <a:noFill/>
              </p:spPr>
              <p:txBody>
                <a:bodyPr wrap="square" rtlCol="0">
                  <a:spAutoFit/>
                </a:bodyPr>
                <a:lstStyle/>
                <a:p>
                  <a:pPr algn="ctr"/>
                  <a:r>
                    <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rPr>
                    <a:t>HSK 6</a:t>
                  </a:r>
                  <a:endPar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endParaRPr>
                </a:p>
              </p:txBody>
            </p:sp>
            <p:sp>
              <p:nvSpPr>
                <p:cNvPr id="11" name="矩形 10"/>
                <p:cNvSpPr/>
                <p:nvPr/>
              </p:nvSpPr>
              <p:spPr>
                <a:xfrm>
                  <a:off x="1963" y="1163"/>
                  <a:ext cx="7258" cy="2637"/>
                </a:xfrm>
                <a:prstGeom prst="rect">
                  <a:avLst/>
                </a:prstGeom>
                <a:solidFill>
                  <a:srgbClr val="3B0B3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a:off x="1964" y="1674"/>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Standard Course</a:t>
                  </a:r>
                  <a:endParaRPr lang="en-US" altLang="zh-CN" sz="60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12" name="矩形 11"/>
                <p:cNvSpPr/>
                <p:nvPr/>
              </p:nvSpPr>
              <p:spPr>
                <a:xfrm>
                  <a:off x="1953" y="7001"/>
                  <a:ext cx="7258" cy="2636"/>
                </a:xfrm>
                <a:prstGeom prst="rect">
                  <a:avLst/>
                </a:prstGeom>
                <a:solidFill>
                  <a:srgbClr val="3B0B3D"/>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
                <p:cNvSpPr txBox="1"/>
                <p:nvPr/>
              </p:nvSpPr>
              <p:spPr>
                <a:xfrm>
                  <a:off x="1975" y="7522"/>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Lesson 38</a:t>
                  </a:r>
                  <a:endParaRPr lang="en-US" altLang="zh-CN" sz="6000"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4" name="直接连接符 13"/>
                <p:cNvCxnSpPr/>
                <p:nvPr/>
              </p:nvCxnSpPr>
              <p:spPr>
                <a:xfrm>
                  <a:off x="1965" y="380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64" y="696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9524" y="-188"/>
                <a:ext cx="9664" cy="11219"/>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C:\Users\Administrator\Desktop\小红书\对外汉语战略搞钱计划\教学素材\图片素材\我压缩.png我压缩"/>
              <p:cNvPicPr>
                <a:picLocks noChangeAspect="1"/>
              </p:cNvPicPr>
              <p:nvPr/>
            </p:nvPicPr>
            <p:blipFill>
              <a:blip r:embed="rId2"/>
              <a:srcRect/>
              <a:stretch>
                <a:fillRect/>
              </a:stretch>
            </p:blipFill>
            <p:spPr>
              <a:xfrm>
                <a:off x="5130" y="77"/>
                <a:ext cx="13166" cy="13166"/>
              </a:xfrm>
              <a:prstGeom prst="rect">
                <a:avLst/>
              </a:prstGeom>
            </p:spPr>
          </p:pic>
        </p:grpSp>
        <p:pic>
          <p:nvPicPr>
            <p:cNvPr id="38" name="图片 37" descr="下一页按钮">
              <a:hlinkClick r:id="" action="ppaction://hlinkshowjump?jump=nextslide"/>
            </p:cNvPr>
            <p:cNvPicPr>
              <a:picLocks noChangeAspect="1"/>
            </p:cNvPicPr>
            <p:nvPr/>
          </p:nvPicPr>
          <p:blipFill>
            <a:blip r:embed="rId3"/>
            <a:stretch>
              <a:fillRect/>
            </a:stretch>
          </p:blipFill>
          <p:spPr>
            <a:xfrm>
              <a:off x="15610" y="8802"/>
              <a:ext cx="2899" cy="1498"/>
            </a:xfrm>
            <a:prstGeom prst="rect">
              <a:avLst/>
            </a:prstGeom>
          </p:spPr>
        </p:pic>
      </p:gr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廉</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清廉</a:t>
            </a:r>
            <a:r>
              <a:rPr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廉正</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廉耻</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廉价</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低廉</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廉洁</a:t>
            </a:r>
            <a:endPar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056890"/>
            <a:ext cx="78416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“廉正”的意思是廉明公正，即公平正直，廉洁无私。</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8416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他是个廉洁奉公的人，什么样的贿赂也不能让他去干不正当的事情。</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custDataLst>
              <p:tags r:id="rId1"/>
            </p:custDataLst>
          </p:nvPr>
        </p:nvPicPr>
        <p:blipFill rotWithShape="1">
          <a:blip r:embed="rId2"/>
          <a:srcRect/>
          <a:stretch>
            <a:fillRect/>
          </a:stretch>
        </p:blipFill>
        <p:spPr>
          <a:xfrm>
            <a:off x="1022985" y="1070610"/>
            <a:ext cx="9963150" cy="570484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 name="图片 2" descr="老师"/>
          <p:cNvPicPr>
            <a:picLocks noChangeAspect="1"/>
          </p:cNvPicPr>
          <p:nvPr/>
        </p:nvPicPr>
        <p:blipFill>
          <a:blip r:embed="rId3"/>
          <a:stretch>
            <a:fillRect/>
          </a:stretch>
        </p:blipFill>
        <p:spPr>
          <a:xfrm>
            <a:off x="9544685" y="2310130"/>
            <a:ext cx="4969510" cy="483870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用下列词语造句：</a:t>
            </a:r>
            <a:endParaRPr lang="zh-CN" altLang="en-US"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9" name="文本框 8"/>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endParaRPr>
          </a:p>
        </p:txBody>
      </p:sp>
      <p:sp>
        <p:nvSpPr>
          <p:cNvPr id="10" name="文本框 9"/>
          <p:cNvSpPr txBox="1"/>
          <p:nvPr/>
        </p:nvSpPr>
        <p:spPr>
          <a:xfrm>
            <a:off x="1745615" y="2619375"/>
            <a:ext cx="1407795" cy="3046095"/>
          </a:xfrm>
          <a:prstGeom prst="rect">
            <a:avLst/>
          </a:prstGeom>
          <a:noFill/>
        </p:spPr>
        <p:txBody>
          <a:bodyPr wrap="none" rtlCol="0" anchor="t">
            <a:spAutoFit/>
          </a:bodyPr>
          <a:lstStyle/>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屡次：</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依据：</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遵循：</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耐用：</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本钱：</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扩充：</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16" name="图片 15" descr="1"/>
          <p:cNvPicPr>
            <a:picLocks noChangeAspect="1"/>
          </p:cNvPicPr>
          <p:nvPr/>
        </p:nvPicPr>
        <p:blipFill>
          <a:blip r:embed="rId5"/>
          <a:stretch>
            <a:fillRect/>
          </a:stretch>
        </p:blipFill>
        <p:spPr>
          <a:xfrm>
            <a:off x="10718800" y="0"/>
            <a:ext cx="1459230" cy="1459230"/>
          </a:xfrm>
          <a:prstGeom prst="rect">
            <a:avLst/>
          </a:prstGeom>
        </p:spPr>
      </p:pic>
    </p:spTree>
    <p:custDataLst>
      <p:tags r:id="rId6"/>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底图" descr="C:\Users\Lenovo\Desktop\新建文件夹\商机.jpg商机"/>
          <p:cNvPicPr>
            <a:picLocks noChangeAspect="1"/>
          </p:cNvPicPr>
          <p:nvPr/>
        </p:nvPicPr>
        <p:blipFill rotWithShape="1">
          <a:blip r:embed="rId1"/>
          <a:srcRect/>
          <a:stretch>
            <a:fillRect/>
          </a:stretch>
        </p:blipFill>
        <p:spPr>
          <a:xfrm>
            <a:off x="0" y="635"/>
            <a:ext cx="12191365" cy="6858000"/>
          </a:xfrm>
          <a:prstGeom prst="rect">
            <a:avLst/>
          </a:prstGeom>
        </p:spPr>
      </p:pic>
      <p:pic>
        <p:nvPicPr>
          <p:cNvPr id="5" name="黑色透明遮罩" descr="黑色遮罩"/>
          <p:cNvPicPr>
            <a:picLocks noChangeAspect="1"/>
          </p:cNvPicPr>
          <p:nvPr/>
        </p:nvPicPr>
        <p:blipFill>
          <a:blip r:embed="rId2">
            <a:alphaModFix amt="45000"/>
          </a:blip>
          <a:stretch>
            <a:fillRect/>
          </a:stretch>
        </p:blipFill>
        <p:spPr>
          <a:xfrm>
            <a:off x="-189865" y="-108585"/>
            <a:ext cx="12664440" cy="7127240"/>
          </a:xfrm>
          <a:prstGeom prst="rect">
            <a:avLst/>
          </a:prstGeom>
        </p:spPr>
      </p:pic>
      <p:sp>
        <p:nvSpPr>
          <p:cNvPr id="34" name="PA-4-Point Star 33"/>
          <p:cNvSpPr/>
          <p:nvPr>
            <p:custDataLst>
              <p:tags r:id="rId3"/>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4"/>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5"/>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6"/>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7"/>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8"/>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9"/>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10"/>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1"/>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2"/>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3"/>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4"/>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5"/>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6"/>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7"/>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8"/>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9"/>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20"/>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1"/>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2"/>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3"/>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4"/>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5"/>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6"/>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7"/>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8"/>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9"/>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30"/>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1"/>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2"/>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3"/>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4"/>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5"/>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6"/>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7"/>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8"/>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9"/>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40"/>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1"/>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2"/>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3"/>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4"/>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5"/>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6"/>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7"/>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8"/>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9"/>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50"/>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1"/>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2"/>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3"/>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4"/>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5"/>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6"/>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7"/>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8"/>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9"/>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60"/>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1"/>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2"/>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3"/>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4"/>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5"/>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6"/>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7"/>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8"/>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9"/>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70"/>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1"/>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2"/>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3"/>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4"/>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5"/>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6"/>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7"/>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8"/>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9"/>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80"/>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1"/>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2"/>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3"/>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4"/>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5"/>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6"/>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7"/>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8"/>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9"/>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90"/>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1"/>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2"/>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3"/>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4"/>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5"/>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6"/>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7"/>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8"/>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9"/>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100"/>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1"/>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2"/>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3"/>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4"/>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5"/>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6"/>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7"/>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8"/>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9"/>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10"/>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1"/>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2"/>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3"/>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4"/>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5"/>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6"/>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7"/>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8"/>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6--</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第三十八课》</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3" y="702214"/>
            <a:ext cx="399669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6  Lesson 38</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75"/>
                <a:ext cx="18916" cy="2952"/>
                <a:chOff x="3051" y="4475"/>
                <a:chExt cx="18916" cy="2952"/>
              </a:xfrm>
            </p:grpSpPr>
            <p:grpSp>
              <p:nvGrpSpPr>
                <p:cNvPr id="3" name="组合 2"/>
                <p:cNvGrpSpPr/>
                <p:nvPr/>
              </p:nvGrpSpPr>
              <p:grpSpPr>
                <a:xfrm>
                  <a:off x="4094" y="6525"/>
                  <a:ext cx="17202" cy="902"/>
                  <a:chOff x="6228" y="6525"/>
                  <a:chExt cx="17202" cy="902"/>
                </a:xfrm>
              </p:grpSpPr>
              <p:sp>
                <p:nvSpPr>
                  <p:cNvPr id="15" name="矩形 14"/>
                  <p:cNvSpPr/>
                  <p:nvPr/>
                </p:nvSpPr>
                <p:spPr>
                  <a:xfrm>
                    <a:off x="6228" y="6525"/>
                    <a:ext cx="3343"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38</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9572" y="6525"/>
                    <a:ext cx="13858" cy="902"/>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Having an insight into business opportunities</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75"/>
                  <a:ext cx="18916" cy="2444"/>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38</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慧眼捕捉商机</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2</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9"/>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17646 L -0.000833333 -0.138641 " pathEditMode="relative" rAng="0" ptsTypes="">
                                      <p:cBhvr>
                                        <p:cTn id="824" dur="5000" fill="hold"/>
                                        <p:tgtEl>
                                          <p:spTgt spid="11"/>
                                        </p:tgtEl>
                                        <p:attrNameLst>
                                          <p:attrName>ppt_x</p:attrName>
                                          <p:attrName>ppt_y</p:attrName>
                                        </p:attrNameLst>
                                      </p:cBhvr>
                                      <p:rCtr x="0" y="-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8" name="组合 7"/>
          <p:cNvGrpSpPr/>
          <p:nvPr/>
        </p:nvGrpSpPr>
        <p:grpSpPr>
          <a:xfrm>
            <a:off x="2425065" y="740410"/>
            <a:ext cx="7294880" cy="650240"/>
            <a:chOff x="3302" y="3426"/>
            <a:chExt cx="10274" cy="632"/>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想一想，下列词语之间有什么联系</a:t>
              </a:r>
              <a:endParaRPr lang="en-US" altLang="zh-CN" sz="2400" b="1" noProof="0" dirty="0">
                <a:ln>
                  <a:noFill/>
                </a:ln>
                <a:solidFill>
                  <a:srgbClr val="CFB26F"/>
                </a:solidFill>
                <a:effectLst/>
                <a:uLnTx/>
                <a:uFillTx/>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2"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aphicFrame>
        <p:nvGraphicFramePr>
          <p:cNvPr id="12" name="表格 11"/>
          <p:cNvGraphicFramePr/>
          <p:nvPr>
            <p:custDataLst>
              <p:tags r:id="rId1"/>
            </p:custDataLst>
          </p:nvPr>
        </p:nvGraphicFramePr>
        <p:xfrm>
          <a:off x="321310" y="2049780"/>
          <a:ext cx="11325860" cy="4224020"/>
        </p:xfrm>
        <a:graphic>
          <a:graphicData uri="http://schemas.openxmlformats.org/drawingml/2006/table">
            <a:tbl>
              <a:tblPr firstRow="1" bandRow="1">
                <a:tableStyleId>{5C22544A-7EE6-4342-B048-85BDC9FD1C3A}</a:tableStyleId>
              </a:tblPr>
              <a:tblGrid>
                <a:gridCol w="2397760"/>
                <a:gridCol w="8928100"/>
              </a:tblGrid>
              <a:tr h="1056005">
                <a:tc>
                  <a:txBody>
                    <a:bodyPr/>
                    <a:lstStyle/>
                    <a:p>
                      <a:pPr algn="ctr">
                        <a:buNone/>
                      </a:pPr>
                      <a:r>
                        <a:rPr lang="zh-CN" altLang="en-US" sz="4800">
                          <a:solidFill>
                            <a:schemeClr val="tx1"/>
                          </a:solidFill>
                          <a:latin typeface="华文楷体" panose="02010600040101010101" charset="-122"/>
                          <a:ea typeface="华文楷体" panose="02010600040101010101" charset="-122"/>
                        </a:rPr>
                        <a:t>替</a:t>
                      </a:r>
                      <a:endParaRPr lang="zh-CN" altLang="en-US" sz="4800">
                        <a:solidFill>
                          <a:schemeClr val="tx1"/>
                        </a:solidFill>
                        <a:latin typeface="华文楷体" panose="02010600040101010101" charset="-122"/>
                        <a:ea typeface="华文楷体" panose="02010600040101010101" charset="-122"/>
                      </a:endParaRPr>
                    </a:p>
                  </a:txBody>
                  <a:tcPr anchor="ctr">
                    <a:solidFill>
                      <a:srgbClr val="CAE4F4"/>
                    </a:solidFill>
                  </a:tcPr>
                </a:tc>
                <a:tc>
                  <a:txBody>
                    <a:bodyPr/>
                    <a:lstStyle/>
                    <a:p>
                      <a:pPr algn="l" fontAlgn="auto">
                        <a:lnSpc>
                          <a:spcPct val="150000"/>
                        </a:lnSpc>
                        <a:buNone/>
                      </a:pPr>
                      <a:r>
                        <a:rPr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替换、替代、替工、替身、替罪羊、代替、更替、顶替、交替、接替、冒名顶替</a:t>
                      </a:r>
                      <a:endParaRPr sz="2000">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txBody>
                  <a:tcPr anchor="ctr">
                    <a:solidFill>
                      <a:srgbClr val="CAE4F4"/>
                    </a:solidFill>
                  </a:tcPr>
                </a:tc>
              </a:tr>
              <a:tr h="1056005">
                <a:tc>
                  <a:txBody>
                    <a:bodyPr/>
                    <a:lstStyle/>
                    <a:p>
                      <a:pPr algn="ctr">
                        <a:buNone/>
                      </a:pPr>
                      <a:r>
                        <a:rPr lang="zh-CN" altLang="en-US" sz="4800" b="1">
                          <a:solidFill>
                            <a:schemeClr val="tx1"/>
                          </a:solidFill>
                          <a:latin typeface="华文楷体" panose="02010600040101010101" charset="-122"/>
                          <a:ea typeface="华文楷体" panose="02010600040101010101" charset="-122"/>
                        </a:rPr>
                        <a:t>绝</a:t>
                      </a:r>
                      <a:endParaRPr lang="zh-CN" altLang="en-US" sz="4800" b="1">
                        <a:solidFill>
                          <a:schemeClr val="tx1"/>
                        </a:solidFill>
                        <a:latin typeface="华文楷体" panose="02010600040101010101" charset="-122"/>
                        <a:ea typeface="华文楷体" panose="02010600040101010101" charset="-122"/>
                      </a:endParaRPr>
                    </a:p>
                  </a:txBody>
                  <a:tcPr anchor="ctr">
                    <a:solidFill>
                      <a:srgbClr val="E1DCE4"/>
                    </a:solidFill>
                  </a:tcPr>
                </a:tc>
                <a:tc>
                  <a:txBody>
                    <a:bodyPr/>
                    <a:lstStyle/>
                    <a:p>
                      <a:pPr algn="l" defTabSz="914400">
                        <a:lnSpc>
                          <a:spcPct val="150000"/>
                        </a:lnSpc>
                        <a:buClrTx/>
                        <a:buSzTx/>
                        <a:buFontTx/>
                      </a:pPr>
                      <a:r>
                        <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绝缘、绝版、绝笔、绝交、绝迹、绝望、绝种、断绝、隔绝、回绝、拒绝、谢绝</a:t>
                      </a:r>
                      <a:endPar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txBody>
                  <a:tcPr marL="50800" marR="50800" marT="50800" marB="50800" anchor="ctr" horzOverflow="overflow">
                    <a:solidFill>
                      <a:srgbClr val="E1DCE4"/>
                    </a:solidFill>
                  </a:tcPr>
                </a:tc>
              </a:tr>
              <a:tr h="1056005">
                <a:tc>
                  <a:txBody>
                    <a:bodyPr/>
                    <a:lstStyle/>
                    <a:p>
                      <a:pPr algn="ctr">
                        <a:buNone/>
                      </a:pPr>
                      <a:r>
                        <a:rPr lang="zh-CN" altLang="en-US" sz="4800" b="1">
                          <a:solidFill>
                            <a:schemeClr val="tx1"/>
                          </a:solidFill>
                          <a:latin typeface="华文楷体" panose="02010600040101010101" charset="-122"/>
                          <a:ea typeface="华文楷体" panose="02010600040101010101" charset="-122"/>
                        </a:rPr>
                        <a:t>单</a:t>
                      </a:r>
                      <a:endParaRPr lang="zh-CN" altLang="en-US" sz="4800" b="1">
                        <a:solidFill>
                          <a:schemeClr val="tx1"/>
                        </a:solidFill>
                        <a:latin typeface="华文楷体" panose="02010600040101010101" charset="-122"/>
                        <a:ea typeface="华文楷体" panose="02010600040101010101" charset="-122"/>
                      </a:endParaRPr>
                    </a:p>
                  </a:txBody>
                  <a:tcPr anchor="ctr">
                    <a:solidFill>
                      <a:srgbClr val="C6E1F2"/>
                    </a:solidFill>
                  </a:tcPr>
                </a:tc>
                <a:tc>
                  <a:txBody>
                    <a:bodyPr/>
                    <a:lstStyle/>
                    <a:p>
                      <a:pPr algn="l" defTabSz="914400">
                        <a:lnSpc>
                          <a:spcPct val="150000"/>
                        </a:lnSpc>
                        <a:buClrTx/>
                        <a:buSzTx/>
                        <a:buFontTx/>
                      </a:pPr>
                      <a:r>
                        <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单一、单独、单个、单传、单线、单身、单音、单用、单字、孤单</a:t>
                      </a:r>
                      <a:endPar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txBody>
                  <a:tcPr marL="50800" marR="50800" marT="50800" marB="50800" anchor="ctr" horzOverflow="overflow">
                    <a:solidFill>
                      <a:srgbClr val="C6E1F2"/>
                    </a:solidFill>
                  </a:tcPr>
                </a:tc>
              </a:tr>
              <a:tr h="1056005">
                <a:tc>
                  <a:txBody>
                    <a:bodyPr/>
                    <a:lstStyle/>
                    <a:p>
                      <a:pPr algn="ctr">
                        <a:buNone/>
                      </a:pPr>
                      <a:r>
                        <a:rPr lang="zh-CN" altLang="en-US" sz="4800" b="1">
                          <a:solidFill>
                            <a:schemeClr val="tx1"/>
                          </a:solidFill>
                          <a:latin typeface="华文楷体" panose="02010600040101010101" charset="-122"/>
                          <a:ea typeface="华文楷体" panose="02010600040101010101" charset="-122"/>
                        </a:rPr>
                        <a:t>添</a:t>
                      </a:r>
                      <a:endParaRPr lang="zh-CN" altLang="en-US" sz="4800" b="1">
                        <a:solidFill>
                          <a:schemeClr val="tx1"/>
                        </a:solidFill>
                        <a:latin typeface="华文楷体" panose="02010600040101010101" charset="-122"/>
                        <a:ea typeface="华文楷体" panose="02010600040101010101" charset="-122"/>
                      </a:endParaRPr>
                    </a:p>
                  </a:txBody>
                  <a:tcPr anchor="ctr">
                    <a:solidFill>
                      <a:srgbClr val="E2DDE5"/>
                    </a:solidFill>
                  </a:tcPr>
                </a:tc>
                <a:tc>
                  <a:txBody>
                    <a:bodyPr/>
                    <a:lstStyle/>
                    <a:p>
                      <a:pPr algn="l" defTabSz="914400">
                        <a:lnSpc>
                          <a:spcPct val="150000"/>
                        </a:lnSpc>
                        <a:buClrTx/>
                        <a:buSzTx/>
                        <a:buFontTx/>
                      </a:pPr>
                      <a:r>
                        <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添加、添补、添丁、添仓、添设、添置、增添、添油加醋、添枝加叶、画蛇添足</a:t>
                      </a:r>
                      <a:endParaRPr sz="2000" b="1">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txBody>
                  <a:tcPr marL="50800" marR="50800" marT="50800" marB="50800" anchor="ctr" horzOverflow="overflow">
                    <a:solidFill>
                      <a:srgbClr val="E2DDE5"/>
                    </a:solidFill>
                  </a:tcPr>
                </a:tc>
              </a:tr>
            </a:tbl>
          </a:graphicData>
        </a:graphic>
      </p:graphicFrame>
      <p:pic>
        <p:nvPicPr>
          <p:cNvPr id="34" name="图片 33"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9" name="Picture 4" descr="C:\Users\Lenovo\Desktop\新建文件夹\风味.jpg风味"/>
          <p:cNvPicPr>
            <a:picLocks noChangeArrowheads="1"/>
          </p:cNvPicPr>
          <p:nvPr/>
        </p:nvPicPr>
        <p:blipFill>
          <a:blip r:embed="rId2"/>
          <a:srcRect/>
          <a:stretch>
            <a:fillRect/>
          </a:stretch>
        </p:blipFill>
        <p:spPr bwMode="auto">
          <a:xfrm>
            <a:off x="8178165" y="2421255"/>
            <a:ext cx="2541270" cy="18218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2" name="Picture 5" descr="C:\Users\Lenovo\Desktop\新建文件夹\局部.jpg局部"/>
          <p:cNvPicPr>
            <a:picLocks noChangeArrowheads="1"/>
          </p:cNvPicPr>
          <p:nvPr/>
        </p:nvPicPr>
        <p:blipFill>
          <a:blip r:embed="rId3"/>
          <a:srcRect/>
          <a:stretch>
            <a:fillRect/>
          </a:stretch>
        </p:blipFill>
        <p:spPr bwMode="auto">
          <a:xfrm>
            <a:off x="8776970" y="636270"/>
            <a:ext cx="1194435" cy="7715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3" name="Picture 6" descr="C:\Users\Lenovo\Desktop\新建文件夹\吹捧.jpg吹捧"/>
          <p:cNvPicPr>
            <a:picLocks noChangeArrowheads="1"/>
          </p:cNvPicPr>
          <p:nvPr/>
        </p:nvPicPr>
        <p:blipFill>
          <a:blip r:embed="rId4"/>
          <a:srcRect/>
          <a:stretch>
            <a:fillRect/>
          </a:stretch>
        </p:blipFill>
        <p:spPr bwMode="auto">
          <a:xfrm>
            <a:off x="8776335" y="5434330"/>
            <a:ext cx="1195070" cy="7118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20" name="椭圆形标注 19"/>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fēng wèi</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风味</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flavor</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7" name="组合 6"/>
          <p:cNvGrpSpPr/>
          <p:nvPr/>
        </p:nvGrpSpPr>
        <p:grpSpPr>
          <a:xfrm>
            <a:off x="238125" y="5401945"/>
            <a:ext cx="6067425" cy="720090"/>
            <a:chOff x="197" y="9126"/>
            <a:chExt cx="9555" cy="1134"/>
          </a:xfrm>
        </p:grpSpPr>
        <p:sp>
          <p:nvSpPr>
            <p:cNvPr id="3" name="圆角矩形 2"/>
            <p:cNvSpPr/>
            <p:nvPr/>
          </p:nvSpPr>
          <p:spPr>
            <a:xfrm>
              <a:off x="197" y="9126"/>
              <a:ext cx="955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97" y="9282"/>
              <a:ext cx="9555"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这家饭店专门经营各地特色风味。</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吹捧.jpg吹捧"/>
          <p:cNvPicPr>
            <a:picLocks noChangeArrowheads="1"/>
          </p:cNvPicPr>
          <p:nvPr/>
        </p:nvPicPr>
        <p:blipFill>
          <a:blip r:embed="rId2"/>
          <a:srcRect/>
          <a:stretch>
            <a:fillRect/>
          </a:stretch>
        </p:blipFill>
        <p:spPr bwMode="auto">
          <a:xfrm>
            <a:off x="8112125" y="2419985"/>
            <a:ext cx="2800985" cy="19145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品尝.jpg品尝"/>
          <p:cNvPicPr>
            <a:picLocks noChangeArrowheads="1"/>
          </p:cNvPicPr>
          <p:nvPr/>
        </p:nvPicPr>
        <p:blipFill>
          <a:blip r:embed="rId3"/>
          <a:srcRect/>
          <a:stretch>
            <a:fillRect/>
          </a:stretch>
        </p:blipFill>
        <p:spPr bwMode="auto">
          <a:xfrm>
            <a:off x="8822690" y="5430838"/>
            <a:ext cx="1098550" cy="8229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风味.jpg风味"/>
          <p:cNvPicPr>
            <a:picLocks noChangeArrowheads="1"/>
          </p:cNvPicPr>
          <p:nvPr/>
        </p:nvPicPr>
        <p:blipFill>
          <a:blip r:embed="rId4"/>
          <a:srcRect/>
          <a:stretch>
            <a:fillRect/>
          </a:stretch>
        </p:blipFill>
        <p:spPr bwMode="auto">
          <a:xfrm>
            <a:off x="8946515" y="650875"/>
            <a:ext cx="1156335" cy="8807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chuī pěng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吹捧</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flatter, to tout</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6326668" cy="720090"/>
            <a:chOff x="197" y="9126"/>
            <a:chExt cx="13252" cy="1134"/>
          </a:xfrm>
        </p:grpSpPr>
        <p:sp>
          <p:nvSpPr>
            <p:cNvPr id="11" name="圆角矩形 10"/>
            <p:cNvSpPr/>
            <p:nvPr/>
          </p:nvSpPr>
          <p:spPr>
            <a:xfrm>
              <a:off x="197" y="9126"/>
              <a:ext cx="1297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7" y="9282"/>
              <a:ext cx="13252"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青少年不要盲目吹捧什么“明星”。</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品尝.jpg品尝"/>
          <p:cNvPicPr>
            <a:picLocks noChangeArrowheads="1"/>
          </p:cNvPicPr>
          <p:nvPr/>
        </p:nvPicPr>
        <p:blipFill>
          <a:blip r:embed="rId2"/>
          <a:srcRect/>
          <a:stretch>
            <a:fillRect/>
          </a:stretch>
        </p:blipFill>
        <p:spPr bwMode="auto">
          <a:xfrm>
            <a:off x="8178800" y="2405698"/>
            <a:ext cx="2708275" cy="20294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踊跃.jpg踊跃"/>
          <p:cNvPicPr>
            <a:picLocks noChangeArrowheads="1"/>
          </p:cNvPicPr>
          <p:nvPr/>
        </p:nvPicPr>
        <p:blipFill>
          <a:blip r:embed="rId3"/>
          <a:srcRect/>
          <a:stretch>
            <a:fillRect/>
          </a:stretch>
        </p:blipFill>
        <p:spPr bwMode="auto">
          <a:xfrm>
            <a:off x="8766810" y="5424488"/>
            <a:ext cx="1205865" cy="7200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吹捧.jpg吹捧"/>
          <p:cNvPicPr>
            <a:picLocks noChangeArrowheads="1"/>
          </p:cNvPicPr>
          <p:nvPr/>
        </p:nvPicPr>
        <p:blipFill>
          <a:blip r:embed="rId4"/>
          <a:srcRect/>
          <a:stretch>
            <a:fillRect/>
          </a:stretch>
        </p:blipFill>
        <p:spPr bwMode="auto">
          <a:xfrm>
            <a:off x="8766810" y="748665"/>
            <a:ext cx="1205865" cy="8115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pǐn cháng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品尝</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taste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250815" cy="720090"/>
            <a:chOff x="196" y="9126"/>
            <a:chExt cx="11873" cy="1134"/>
          </a:xfrm>
        </p:grpSpPr>
        <p:sp>
          <p:nvSpPr>
            <p:cNvPr id="11" name="圆角矩形 10"/>
            <p:cNvSpPr/>
            <p:nvPr/>
          </p:nvSpPr>
          <p:spPr>
            <a:xfrm>
              <a:off x="197" y="9126"/>
              <a:ext cx="11872"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1263"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人们正在茶庄里品尝新茶。</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踊跃.jpg踊跃"/>
          <p:cNvPicPr>
            <a:picLocks noChangeArrowheads="1"/>
          </p:cNvPicPr>
          <p:nvPr/>
        </p:nvPicPr>
        <p:blipFill>
          <a:blip r:embed="rId2"/>
          <a:srcRect/>
          <a:stretch>
            <a:fillRect/>
          </a:stretch>
        </p:blipFill>
        <p:spPr bwMode="auto">
          <a:xfrm>
            <a:off x="8229600" y="2675255"/>
            <a:ext cx="2490470" cy="16402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井.jpg井"/>
          <p:cNvPicPr>
            <a:picLocks noChangeArrowheads="1"/>
          </p:cNvPicPr>
          <p:nvPr/>
        </p:nvPicPr>
        <p:blipFill>
          <a:blip r:embed="rId3"/>
          <a:srcRect/>
          <a:stretch>
            <a:fillRect/>
          </a:stretch>
        </p:blipFill>
        <p:spPr bwMode="auto">
          <a:xfrm>
            <a:off x="8905558" y="5393373"/>
            <a:ext cx="1089660" cy="6248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品尝.jpg品尝"/>
          <p:cNvPicPr>
            <a:picLocks noChangeArrowheads="1"/>
          </p:cNvPicPr>
          <p:nvPr/>
        </p:nvPicPr>
        <p:blipFill>
          <a:blip r:embed="rId4"/>
          <a:srcRect/>
          <a:stretch>
            <a:fillRect/>
          </a:stretch>
        </p:blipFill>
        <p:spPr bwMode="auto">
          <a:xfrm>
            <a:off x="9029065" y="675005"/>
            <a:ext cx="841375" cy="6305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yǒng yuè</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踊跃</a:t>
              </a:r>
              <a:r>
                <a:rPr lang="en-US" alt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eager, active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7681595" cy="720090"/>
            <a:chOff x="196" y="9126"/>
            <a:chExt cx="12097"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09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同学们踊跃报名参加乒乓球比赛。</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井.jpg井"/>
          <p:cNvPicPr>
            <a:picLocks noChangeArrowheads="1"/>
          </p:cNvPicPr>
          <p:nvPr/>
        </p:nvPicPr>
        <p:blipFill>
          <a:blip r:embed="rId2"/>
          <a:srcRect/>
          <a:stretch>
            <a:fillRect/>
          </a:stretch>
        </p:blipFill>
        <p:spPr bwMode="auto">
          <a:xfrm>
            <a:off x="8302625" y="2726690"/>
            <a:ext cx="2416175" cy="15976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财务.jpg财务"/>
          <p:cNvPicPr>
            <a:picLocks noChangeArrowheads="1"/>
          </p:cNvPicPr>
          <p:nvPr/>
        </p:nvPicPr>
        <p:blipFill>
          <a:blip r:embed="rId3"/>
          <a:srcRect/>
          <a:stretch>
            <a:fillRect/>
          </a:stretch>
        </p:blipFill>
        <p:spPr bwMode="auto">
          <a:xfrm>
            <a:off x="9008110" y="5431155"/>
            <a:ext cx="1155065" cy="7785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踊跃.jpg踊跃"/>
          <p:cNvPicPr>
            <a:picLocks noChangeArrowheads="1"/>
          </p:cNvPicPr>
          <p:nvPr/>
        </p:nvPicPr>
        <p:blipFill>
          <a:blip r:embed="rId4"/>
          <a:srcRect/>
          <a:stretch>
            <a:fillRect/>
          </a:stretch>
        </p:blipFill>
        <p:spPr bwMode="auto">
          <a:xfrm>
            <a:off x="9008745" y="888048"/>
            <a:ext cx="991235" cy="5918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079"/>
            </a:xfrm>
            <a:prstGeom prst="rect">
              <a:avLst/>
            </a:prstGeom>
            <a:noFill/>
          </p:spPr>
          <p:txBody>
            <a:bodyPr wrap="square" rtlCol="0" anchor="t">
              <a:spAutoFit/>
            </a:bodyPr>
            <a:lstStyle/>
            <a:p>
              <a:pPr algn="ctr" eaLnBrk="0" fontAlgn="auto" hangingPunct="0">
                <a:lnSpc>
                  <a:spcPct val="100000"/>
                </a:lnSpc>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jǐng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fontAlgn="auto">
                <a:lnSpc>
                  <a:spcPct val="10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井</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well</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626100"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石油从井口喷了出来。</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财务.jpg财务"/>
          <p:cNvPicPr>
            <a:picLocks noChangeArrowheads="1"/>
          </p:cNvPicPr>
          <p:nvPr/>
        </p:nvPicPr>
        <p:blipFill>
          <a:blip r:embed="rId2"/>
          <a:srcRect/>
          <a:stretch>
            <a:fillRect/>
          </a:stretch>
        </p:blipFill>
        <p:spPr bwMode="auto">
          <a:xfrm>
            <a:off x="8199755" y="2437130"/>
            <a:ext cx="2518410" cy="196278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局部.jpg局部"/>
          <p:cNvPicPr>
            <a:picLocks noChangeArrowheads="1"/>
          </p:cNvPicPr>
          <p:nvPr/>
        </p:nvPicPr>
        <p:blipFill>
          <a:blip r:embed="rId3"/>
          <a:srcRect/>
          <a:stretch>
            <a:fillRect/>
          </a:stretch>
        </p:blipFill>
        <p:spPr bwMode="auto">
          <a:xfrm>
            <a:off x="8971280" y="5257165"/>
            <a:ext cx="1071245" cy="8731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井.jpg井"/>
          <p:cNvPicPr>
            <a:picLocks noChangeArrowheads="1"/>
          </p:cNvPicPr>
          <p:nvPr/>
        </p:nvPicPr>
        <p:blipFill>
          <a:blip r:embed="rId4"/>
          <a:srcRect/>
          <a:stretch>
            <a:fillRect/>
          </a:stretch>
        </p:blipFill>
        <p:spPr bwMode="auto">
          <a:xfrm>
            <a:off x="8970963" y="750253"/>
            <a:ext cx="1071880" cy="61468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cái wù</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财务</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 n. finance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501130" cy="720090"/>
            <a:chOff x="196" y="9126"/>
            <a:chExt cx="12738" cy="1134"/>
          </a:xfrm>
        </p:grpSpPr>
        <p:sp>
          <p:nvSpPr>
            <p:cNvPr id="11" name="圆角矩形 10"/>
            <p:cNvSpPr/>
            <p:nvPr/>
          </p:nvSpPr>
          <p:spPr>
            <a:xfrm>
              <a:off x="197" y="9126"/>
              <a:ext cx="12737"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738" cy="822"/>
            </a:xfrm>
            <a:prstGeom prst="rect">
              <a:avLst/>
            </a:prstGeom>
            <a:noFill/>
          </p:spPr>
          <p:txBody>
            <a:bodyPr wrap="square" rtlCol="0" anchor="t">
              <a:spAutoFit/>
            </a:bodyPr>
            <a:lstStyle/>
            <a:p>
              <a:pPr algn="ctr" eaLnBrk="1"/>
              <a:r>
                <a:rPr altLang="zh-CN" sz="2800" b="1" dirty="0">
                  <a:solidFill>
                    <a:schemeClr val="bg1"/>
                  </a:solidFill>
                  <a:latin typeface="华文楷体" panose="02010600040101010101" charset="-122"/>
                  <a:ea typeface="华文楷体" panose="02010600040101010101" charset="-122"/>
                  <a:sym typeface="+mn-ea"/>
                </a:rPr>
                <a:t>你需要专业人士帮你管理财务。</a:t>
              </a:r>
              <a:endParaRPr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底图" descr="C:\Users\Lenovo\Desktop\新建文件夹\商机.jpg商机"/>
          <p:cNvPicPr>
            <a:picLocks noChangeAspect="1"/>
          </p:cNvPicPr>
          <p:nvPr/>
        </p:nvPicPr>
        <p:blipFill rotWithShape="1">
          <a:blip r:embed="rId1"/>
          <a:srcRect/>
          <a:stretch>
            <a:fillRect/>
          </a:stretch>
        </p:blipFill>
        <p:spPr>
          <a:xfrm>
            <a:off x="-635" y="0"/>
            <a:ext cx="12193270" cy="6858000"/>
          </a:xfrm>
          <a:prstGeom prst="rect">
            <a:avLst/>
          </a:prstGeom>
        </p:spPr>
      </p:pic>
      <p:pic>
        <p:nvPicPr>
          <p:cNvPr id="5" name="黑色透明遮罩" descr="黑色遮罩"/>
          <p:cNvPicPr>
            <a:picLocks noChangeAspect="1"/>
          </p:cNvPicPr>
          <p:nvPr/>
        </p:nvPicPr>
        <p:blipFill>
          <a:blip r:embed="rId2">
            <a:alphaModFix amt="45000"/>
          </a:blip>
          <a:stretch>
            <a:fillRect/>
          </a:stretch>
        </p:blipFill>
        <p:spPr>
          <a:xfrm>
            <a:off x="-189865" y="-108585"/>
            <a:ext cx="12664440" cy="7127240"/>
          </a:xfrm>
          <a:prstGeom prst="rect">
            <a:avLst/>
          </a:prstGeom>
        </p:spPr>
      </p:pic>
      <p:sp>
        <p:nvSpPr>
          <p:cNvPr id="34" name="PA-4-Point Star 33"/>
          <p:cNvSpPr/>
          <p:nvPr>
            <p:custDataLst>
              <p:tags r:id="rId3"/>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4"/>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5"/>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6"/>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7"/>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8"/>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9"/>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10"/>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1"/>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2"/>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3"/>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4"/>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5"/>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6"/>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7"/>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8"/>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9"/>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20"/>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1"/>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2"/>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3"/>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4"/>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5"/>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6"/>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7"/>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8"/>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9"/>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30"/>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1"/>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2"/>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3"/>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4"/>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5"/>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6"/>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7"/>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8"/>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9"/>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40"/>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1"/>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2"/>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3"/>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4"/>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5"/>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6"/>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7"/>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8"/>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9"/>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50"/>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1"/>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2"/>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3"/>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4"/>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5"/>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6"/>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7"/>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8"/>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9"/>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60"/>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1"/>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2"/>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3"/>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4"/>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5"/>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6"/>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7"/>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8"/>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9"/>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70"/>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1"/>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2"/>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3"/>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4"/>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5"/>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6"/>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7"/>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8"/>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9"/>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80"/>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1"/>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2"/>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3"/>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4"/>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5"/>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6"/>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7"/>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8"/>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9"/>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90"/>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1"/>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2"/>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3"/>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4"/>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5"/>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6"/>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7"/>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8"/>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9"/>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100"/>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1"/>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2"/>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3"/>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4"/>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5"/>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6"/>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7"/>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8"/>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9"/>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10"/>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1"/>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2"/>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3"/>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4"/>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5"/>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6"/>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7"/>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8"/>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6--</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第三十八课》</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3" y="702214"/>
            <a:ext cx="399669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6  Lesson 38</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75"/>
                <a:ext cx="18916" cy="2952"/>
                <a:chOff x="3051" y="4475"/>
                <a:chExt cx="18916" cy="2952"/>
              </a:xfrm>
            </p:grpSpPr>
            <p:grpSp>
              <p:nvGrpSpPr>
                <p:cNvPr id="3" name="组合 2"/>
                <p:cNvGrpSpPr/>
                <p:nvPr/>
              </p:nvGrpSpPr>
              <p:grpSpPr>
                <a:xfrm>
                  <a:off x="4094" y="6525"/>
                  <a:ext cx="17202" cy="902"/>
                  <a:chOff x="6228" y="6525"/>
                  <a:chExt cx="17202" cy="902"/>
                </a:xfrm>
              </p:grpSpPr>
              <p:sp>
                <p:nvSpPr>
                  <p:cNvPr id="15" name="矩形 14"/>
                  <p:cNvSpPr/>
                  <p:nvPr/>
                </p:nvSpPr>
                <p:spPr>
                  <a:xfrm>
                    <a:off x="6228" y="6525"/>
                    <a:ext cx="3343"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38</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9572" y="6525"/>
                    <a:ext cx="13858" cy="902"/>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Having an insight into business opportunities</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75"/>
                  <a:ext cx="18916" cy="2444"/>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38</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慧眼捕捉商机</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1</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9"/>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17646 L -0.000833333 -0.138641 " pathEditMode="relative" rAng="0" ptsTypes="">
                                      <p:cBhvr>
                                        <p:cTn id="824" dur="5000" fill="hold"/>
                                        <p:tgtEl>
                                          <p:spTgt spid="11"/>
                                        </p:tgtEl>
                                        <p:attrNameLst>
                                          <p:attrName>ppt_x</p:attrName>
                                          <p:attrName>ppt_y</p:attrName>
                                        </p:attrNameLst>
                                      </p:cBhvr>
                                      <p:rCtr x="0" y="-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局部.jpg局部"/>
          <p:cNvPicPr>
            <a:picLocks noChangeArrowheads="1"/>
          </p:cNvPicPr>
          <p:nvPr/>
        </p:nvPicPr>
        <p:blipFill>
          <a:blip r:embed="rId2"/>
          <a:srcRect/>
          <a:stretch>
            <a:fillRect/>
          </a:stretch>
        </p:blipFill>
        <p:spPr bwMode="auto">
          <a:xfrm>
            <a:off x="8075295" y="2506345"/>
            <a:ext cx="2784475" cy="17481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风味.jpg风味"/>
          <p:cNvPicPr>
            <a:picLocks noChangeArrowheads="1"/>
          </p:cNvPicPr>
          <p:nvPr/>
        </p:nvPicPr>
        <p:blipFill>
          <a:blip r:embed="rId3"/>
          <a:srcRect/>
          <a:stretch>
            <a:fillRect/>
          </a:stretch>
        </p:blipFill>
        <p:spPr bwMode="auto">
          <a:xfrm>
            <a:off x="8908415" y="5405120"/>
            <a:ext cx="1004570" cy="8077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财务.jpg财务"/>
          <p:cNvPicPr>
            <a:picLocks noChangeArrowheads="1"/>
          </p:cNvPicPr>
          <p:nvPr/>
        </p:nvPicPr>
        <p:blipFill>
          <a:blip r:embed="rId4"/>
          <a:srcRect/>
          <a:stretch>
            <a:fillRect/>
          </a:stretch>
        </p:blipFill>
        <p:spPr bwMode="auto">
          <a:xfrm>
            <a:off x="8908415" y="782955"/>
            <a:ext cx="1004570" cy="69977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118"/>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jú bù</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局部</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r>
                <a:rPr lang="en-US" altLang="zh-CN" sz="24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part</a:t>
              </a:r>
              <a:endParaRPr lang="en-US" altLang="zh-CN" sz="24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5697855" cy="720090"/>
            <a:chOff x="197" y="9126"/>
            <a:chExt cx="13114"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7" y="9282"/>
              <a:ext cx="13114"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局部应该服从全局。</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风味</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flavor</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fēng</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wèi</a:t>
            </a:r>
            <a:endParaRPr sz="36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品尝</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taste</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583565"/>
          </a:xfrm>
          <a:prstGeom prst="rect">
            <a:avLst/>
          </a:prstGeom>
          <a:noFill/>
        </p:spPr>
        <p:txBody>
          <a:bodyPr wrap="square">
            <a:spAutoFit/>
          </a:bodyPr>
          <a:lstStyle/>
          <a:p>
            <a:pPr algn="ctr" eaLnBrk="1"/>
            <a:r>
              <a:rPr sz="3200" dirty="0">
                <a:solidFill>
                  <a:srgbClr val="2A2A2B"/>
                </a:solidFill>
                <a:latin typeface="华文细黑" panose="02010600040101010101" pitchFamily="2" charset="-122"/>
                <a:ea typeface="华文细黑" panose="02010600040101010101" pitchFamily="2" charset="-122"/>
                <a:sym typeface="+mn-ea"/>
              </a:rPr>
              <a:t>pǐn</a:t>
            </a:r>
            <a:r>
              <a:rPr lang="en-US" sz="3200" dirty="0">
                <a:solidFill>
                  <a:srgbClr val="2A2A2B"/>
                </a:solidFill>
                <a:latin typeface="华文细黑" panose="02010600040101010101" pitchFamily="2" charset="-122"/>
                <a:ea typeface="华文细黑" panose="02010600040101010101" pitchFamily="2" charset="-122"/>
                <a:sym typeface="+mn-ea"/>
              </a:rPr>
              <a:t> </a:t>
            </a:r>
            <a:r>
              <a:rPr sz="3200" dirty="0">
                <a:solidFill>
                  <a:srgbClr val="2A2A2B"/>
                </a:solidFill>
                <a:latin typeface="华文细黑" panose="02010600040101010101" pitchFamily="2" charset="-122"/>
                <a:ea typeface="华文细黑" panose="02010600040101010101" pitchFamily="2" charset="-122"/>
                <a:sym typeface="+mn-ea"/>
              </a:rPr>
              <a:t>cháng</a:t>
            </a:r>
            <a:endParaRPr sz="32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吹捧</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flatter, to tout</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4900295" y="863600"/>
            <a:ext cx="2402205" cy="583565"/>
          </a:xfrm>
          <a:prstGeom prst="rect">
            <a:avLst/>
          </a:prstGeom>
          <a:noFill/>
        </p:spPr>
        <p:txBody>
          <a:bodyPr wrap="square">
            <a:spAutoFit/>
          </a:bodyPr>
          <a:lstStyle/>
          <a:p>
            <a:pPr algn="ctr" eaLnBrk="1"/>
            <a:r>
              <a:rPr sz="3200" dirty="0">
                <a:solidFill>
                  <a:srgbClr val="2A2A2B"/>
                </a:solidFill>
                <a:latin typeface="华文细黑" panose="02010600040101010101" pitchFamily="2" charset="-122"/>
                <a:ea typeface="华文细黑" panose="02010600040101010101" pitchFamily="2" charset="-122"/>
                <a:sym typeface="+mn-ea"/>
              </a:rPr>
              <a:t>chuī</a:t>
            </a:r>
            <a:r>
              <a:rPr lang="en-US" sz="3200" dirty="0">
                <a:solidFill>
                  <a:srgbClr val="2A2A2B"/>
                </a:solidFill>
                <a:latin typeface="华文细黑" panose="02010600040101010101" pitchFamily="2" charset="-122"/>
                <a:ea typeface="华文细黑" panose="02010600040101010101" pitchFamily="2" charset="-122"/>
                <a:sym typeface="+mn-ea"/>
              </a:rPr>
              <a:t> </a:t>
            </a:r>
            <a:r>
              <a:rPr sz="3200" dirty="0">
                <a:solidFill>
                  <a:srgbClr val="2A2A2B"/>
                </a:solidFill>
                <a:latin typeface="华文细黑" panose="02010600040101010101" pitchFamily="2" charset="-122"/>
                <a:ea typeface="华文细黑" panose="02010600040101010101" pitchFamily="2" charset="-122"/>
                <a:sym typeface="+mn-ea"/>
              </a:rPr>
              <a:t>pěng</a:t>
            </a:r>
            <a:endParaRPr sz="32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algn="ctr" fontAlgn="ctr"/>
              <a:r>
                <a:rPr kumimoji="0" lang="en-US" altLang="zh-CN"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 </a:t>
              </a: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踊跃</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adj. eager, active</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yǒng</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yuè</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467100" y="3628390"/>
            <a:ext cx="2501900" cy="3194050"/>
            <a:chOff x="4529" y="1909"/>
            <a:chExt cx="3940"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29" y="4133"/>
              <a:ext cx="3940"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井</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well</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4364355"/>
            <a:ext cx="28060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jǐng</a:t>
            </a:r>
            <a:endParaRPr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财务</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 n. finance</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cái</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wù</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738995" y="3646170"/>
            <a:ext cx="2439670" cy="3194050"/>
            <a:chOff x="4556" y="1909"/>
            <a:chExt cx="3842"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556" y="4133"/>
              <a:ext cx="384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rPr>
                <a:t>局部</a:t>
              </a:r>
              <a:endPar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part</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jú bù</a:t>
            </a:r>
            <a:endParaRPr sz="36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井</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64516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水井</a:t>
            </a:r>
            <a:r>
              <a:rPr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油井</a:t>
            </a:r>
            <a:r>
              <a:rPr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钻井</a:t>
            </a:r>
            <a:r>
              <a:rPr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坐井观天</a:t>
            </a:r>
            <a:r>
              <a:rPr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井底之蛙</a:t>
            </a:r>
            <a:endParaRPr lang="zh-CN" sz="36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056890"/>
            <a:ext cx="7978140"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成语“井底之蛙”指井底的青蛙，它认为</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天只有井口那么大，比喻见识狭小的人。</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978140"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成语“坐井现天”意思是坐在井里看天，</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比喻眼界狭小，所见不广。</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par>
                                <p:cTn id="30" presetID="22" presetClass="entr" presetSubtype="8" fill="hold" nodeType="withEffect">
                                  <p:stCondLst>
                                    <p:cond delay="200"/>
                                  </p:stCondLst>
                                  <p:childTnLst>
                                    <p:set>
                                      <p:cBhvr>
                                        <p:cTn id="31" dur="1" fill="hold">
                                          <p:stCondLst>
                                            <p:cond delay="0"/>
                                          </p:stCondLst>
                                        </p:cTn>
                                        <p:tgtEl>
                                          <p:spTgt spid="42">
                                            <p:txEl>
                                              <p:pRg st="1" end="1"/>
                                            </p:txEl>
                                          </p:spTgt>
                                        </p:tgtEl>
                                        <p:attrNameLst>
                                          <p:attrName>style.visibility</p:attrName>
                                        </p:attrNameLst>
                                      </p:cBhvr>
                                      <p:to>
                                        <p:strVal val="visible"/>
                                      </p:to>
                                    </p:set>
                                    <p:animEffect transition="in" filter="wipe(left)">
                                      <p:cBhvr>
                                        <p:cTn id="32" dur="500"/>
                                        <p:tgtEl>
                                          <p:spTgt spid="4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nodeType="clickEffect">
                                  <p:stCondLst>
                                    <p:cond delay="0"/>
                                  </p:stCondLst>
                                  <p:childTnLst>
                                    <p:animMotion origin="layout" path="M 0 0.00101852 L 0.710677 -0.00694444 " pathEditMode="relative" rAng="0" ptsTypes="">
                                      <p:cBhvr>
                                        <p:cTn id="36" dur="500" fill="hold"/>
                                        <p:tgtEl>
                                          <p:spTgt spid="58"/>
                                        </p:tgtEl>
                                        <p:attrNameLst>
                                          <p:attrName>ppt_x</p:attrName>
                                          <p:attrName>ppt_y</p:attrName>
                                        </p:attrNameLst>
                                      </p:cBhvr>
                                      <p:rCtr x="352" y="-3"/>
                                    </p:animMotion>
                                  </p:childTnLst>
                                </p:cTn>
                              </p:par>
                              <p:par>
                                <p:cTn id="37" presetID="22" presetClass="entr" presetSubtype="8"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subTnLst>
                                    <p:audio>
                                      <p:cMediaNode>
                                        <p:cTn display="1" masterRel="sameClick">
                                          <p:stCondLst>
                                            <p:cond evt="begin" delay="0">
                                              <p:tn val="37"/>
                                            </p:cond>
                                          </p:stCondLst>
                                          <p:endCondLst>
                                            <p:cond evt="onStopAudio" delay="0">
                                              <p:tgtEl>
                                                <p:sldTgt/>
                                              </p:tgtEl>
                                            </p:cond>
                                          </p:endCondLst>
                                        </p:cTn>
                                        <p:tgtEl>
                                          <p:sndTgt r:embed="rId5" name="click.wav"/>
                                        </p:tgtEl>
                                      </p:cMediaNode>
                                    </p:audio>
                                  </p:subTnLst>
                                </p:cTn>
                              </p:par>
                              <p:par>
                                <p:cTn id="40" presetID="22" presetClass="entr" presetSubtype="8" fill="hold" nodeType="withEffect">
                                  <p:stCondLst>
                                    <p:cond delay="200"/>
                                  </p:stCondLst>
                                  <p:childTnLst>
                                    <p:set>
                                      <p:cBhvr>
                                        <p:cTn id="41" dur="1" fill="hold">
                                          <p:stCondLst>
                                            <p:cond delay="0"/>
                                          </p:stCondLst>
                                        </p:cTn>
                                        <p:tgtEl>
                                          <p:spTgt spid="61">
                                            <p:txEl>
                                              <p:pRg st="0" end="0"/>
                                            </p:txEl>
                                          </p:spTgt>
                                        </p:tgtEl>
                                        <p:attrNameLst>
                                          <p:attrName>style.visibility</p:attrName>
                                        </p:attrNameLst>
                                      </p:cBhvr>
                                      <p:to>
                                        <p:strVal val="visible"/>
                                      </p:to>
                                    </p:set>
                                    <p:animEffect transition="in" filter="wipe(left)">
                                      <p:cBhvr>
                                        <p:cTn id="42" dur="500"/>
                                        <p:tgtEl>
                                          <p:spTgt spid="61">
                                            <p:txEl>
                                              <p:pRg st="0" end="0"/>
                                            </p:txEl>
                                          </p:spTgt>
                                        </p:tgtEl>
                                      </p:cBhvr>
                                    </p:animEffect>
                                  </p:childTnLst>
                                </p:cTn>
                              </p:par>
                              <p:par>
                                <p:cTn id="43" presetID="22" presetClass="entr" presetSubtype="8" fill="hold" nodeType="withEffect">
                                  <p:stCondLst>
                                    <p:cond delay="200"/>
                                  </p:stCondLst>
                                  <p:childTnLst>
                                    <p:set>
                                      <p:cBhvr>
                                        <p:cTn id="44" dur="1" fill="hold">
                                          <p:stCondLst>
                                            <p:cond delay="0"/>
                                          </p:stCondLst>
                                        </p:cTn>
                                        <p:tgtEl>
                                          <p:spTgt spid="61">
                                            <p:txEl>
                                              <p:pRg st="1" end="1"/>
                                            </p:txEl>
                                          </p:spTgt>
                                        </p:tgtEl>
                                        <p:attrNameLst>
                                          <p:attrName>style.visibility</p:attrName>
                                        </p:attrNameLst>
                                      </p:cBhvr>
                                      <p:to>
                                        <p:strVal val="visible"/>
                                      </p:to>
                                    </p:set>
                                    <p:animEffect transition="in" filter="wipe(left)">
                                      <p:cBhvr>
                                        <p:cTn id="45" dur="500"/>
                                        <p:tgtEl>
                                          <p:spTgt spid="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664200" y="4384040"/>
            <a:ext cx="5716905" cy="691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0" name="图片 9" descr="1"/>
          <p:cNvPicPr>
            <a:picLocks noChangeAspect="1"/>
          </p:cNvPicPr>
          <p:nvPr/>
        </p:nvPicPr>
        <p:blipFill>
          <a:blip r:embed="rId1"/>
          <a:stretch>
            <a:fillRect/>
          </a:stretch>
        </p:blipFill>
        <p:spPr>
          <a:xfrm>
            <a:off x="10718800" y="0"/>
            <a:ext cx="1459230" cy="1459230"/>
          </a:xfrm>
          <a:prstGeom prst="rect">
            <a:avLst/>
          </a:prstGeom>
        </p:spPr>
      </p:pic>
      <p:sp>
        <p:nvSpPr>
          <p:cNvPr id="11" name="椭圆 10"/>
          <p:cNvSpPr/>
          <p:nvPr/>
        </p:nvSpPr>
        <p:spPr>
          <a:xfrm>
            <a:off x="165735" y="1438275"/>
            <a:ext cx="2819400" cy="2819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5735" y="3394710"/>
            <a:ext cx="2819400" cy="2819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60474" y="3394710"/>
            <a:ext cx="2029923" cy="8629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97" h="1359">
                <a:moveTo>
                  <a:pt x="1598" y="0"/>
                </a:moveTo>
                <a:cubicBezTo>
                  <a:pt x="2211" y="0"/>
                  <a:pt x="2766" y="248"/>
                  <a:pt x="3168" y="650"/>
                </a:cubicBezTo>
                <a:lnTo>
                  <a:pt x="3197" y="680"/>
                </a:lnTo>
                <a:lnTo>
                  <a:pt x="3168" y="709"/>
                </a:lnTo>
                <a:cubicBezTo>
                  <a:pt x="2766" y="1111"/>
                  <a:pt x="2211" y="1359"/>
                  <a:pt x="1598" y="1359"/>
                </a:cubicBezTo>
                <a:cubicBezTo>
                  <a:pt x="985" y="1359"/>
                  <a:pt x="430" y="1111"/>
                  <a:pt x="29" y="709"/>
                </a:cubicBezTo>
                <a:lnTo>
                  <a:pt x="0" y="680"/>
                </a:lnTo>
                <a:lnTo>
                  <a:pt x="29" y="650"/>
                </a:lnTo>
                <a:cubicBezTo>
                  <a:pt x="430" y="248"/>
                  <a:pt x="985" y="0"/>
                  <a:pt x="1598"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文本框 22"/>
          <p:cNvSpPr txBox="1"/>
          <p:nvPr/>
        </p:nvSpPr>
        <p:spPr>
          <a:xfrm>
            <a:off x="1026160" y="3596005"/>
            <a:ext cx="1099185" cy="460375"/>
          </a:xfrm>
          <a:prstGeom prst="rect">
            <a:avLst/>
          </a:prstGeom>
          <a:noFill/>
        </p:spPr>
        <p:txBody>
          <a:bodyPr wrap="none" rtlCol="0" anchor="t">
            <a:spAutoFit/>
          </a:bodyPr>
          <a:lstStyle/>
          <a:p>
            <a:pPr algn="l"/>
            <a:r>
              <a:rPr lang="zh-CN" altLang="en-US" sz="24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共同点</a:t>
            </a:r>
            <a:endParaRPr lang="zh-CN" altLang="en-US" sz="24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4" name="文本框 3"/>
          <p:cNvSpPr txBox="1"/>
          <p:nvPr/>
        </p:nvSpPr>
        <p:spPr>
          <a:xfrm>
            <a:off x="720725" y="2018665"/>
            <a:ext cx="1709420" cy="1014730"/>
          </a:xfrm>
          <a:prstGeom prst="rect">
            <a:avLst/>
          </a:prstGeom>
          <a:noFill/>
        </p:spPr>
        <p:txBody>
          <a:bodyPr wrap="none" rtlCol="0" anchor="t">
            <a:spAutoFit/>
          </a:bodyPr>
          <a:lstStyle/>
          <a:p>
            <a:pPr algn="l"/>
            <a:r>
              <a:rPr lang="zh-CN" altLang="en-US"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附近</a:t>
            </a:r>
            <a:endParaRPr lang="zh-CN" altLang="en-US"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6" name="文本框 5"/>
          <p:cNvSpPr txBox="1"/>
          <p:nvPr/>
        </p:nvSpPr>
        <p:spPr>
          <a:xfrm>
            <a:off x="721360" y="4493260"/>
            <a:ext cx="1709420" cy="1014730"/>
          </a:xfrm>
          <a:prstGeom prst="rect">
            <a:avLst/>
          </a:prstGeom>
          <a:noFill/>
        </p:spPr>
        <p:txBody>
          <a:bodyPr wrap="none" rtlCol="0" anchor="t">
            <a:spAutoFit/>
          </a:bodyPr>
          <a:lstStyle/>
          <a:p>
            <a:pPr algn="l"/>
            <a:r>
              <a:rPr lang="zh-CN" altLang="en-US"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就近</a:t>
            </a:r>
            <a:endParaRPr lang="zh-CN" altLang="en-US"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nvGrpSpPr>
          <p:cNvPr id="24" name="组合 23"/>
          <p:cNvGrpSpPr/>
          <p:nvPr/>
        </p:nvGrpSpPr>
        <p:grpSpPr>
          <a:xfrm rot="1260000">
            <a:off x="2341880" y="3714750"/>
            <a:ext cx="3306445" cy="720090"/>
            <a:chOff x="7325474" y="3820934"/>
            <a:chExt cx="1340854" cy="263931"/>
          </a:xfrm>
        </p:grpSpPr>
        <p:cxnSp>
          <p:nvCxnSpPr>
            <p:cNvPr id="33" name="直接连接符 32"/>
            <p:cNvCxnSpPr/>
            <p:nvPr/>
          </p:nvCxnSpPr>
          <p:spPr>
            <a:xfrm flipV="1">
              <a:off x="7325474" y="3820934"/>
              <a:ext cx="801384" cy="263931"/>
            </a:xfrm>
            <a:prstGeom prst="line">
              <a:avLst/>
            </a:prstGeom>
            <a:ln>
              <a:solidFill>
                <a:srgbClr val="C00000"/>
              </a:solidFill>
            </a:ln>
          </p:spPr>
          <p:style>
            <a:lnRef idx="1">
              <a:schemeClr val="accent5"/>
            </a:lnRef>
            <a:fillRef idx="0">
              <a:schemeClr val="accent5"/>
            </a:fillRef>
            <a:effectRef idx="0">
              <a:schemeClr val="accent5"/>
            </a:effectRef>
            <a:fontRef idx="minor">
              <a:schemeClr val="tx1"/>
            </a:fontRef>
          </p:style>
        </p:cxnSp>
        <p:cxnSp>
          <p:nvCxnSpPr>
            <p:cNvPr id="25" name="直接连接符 24"/>
            <p:cNvCxnSpPr/>
            <p:nvPr/>
          </p:nvCxnSpPr>
          <p:spPr>
            <a:xfrm>
              <a:off x="8122244" y="3820934"/>
              <a:ext cx="544084" cy="131965"/>
            </a:xfrm>
            <a:prstGeom prst="line">
              <a:avLst/>
            </a:prstGeom>
            <a:ln>
              <a:solidFill>
                <a:srgbClr val="C00000"/>
              </a:solidFill>
              <a:tailEnd type="oval" w="med" len="med"/>
            </a:ln>
          </p:spPr>
          <p:style>
            <a:lnRef idx="1">
              <a:schemeClr val="accent5"/>
            </a:lnRef>
            <a:fillRef idx="0">
              <a:schemeClr val="accent5"/>
            </a:fillRef>
            <a:effectRef idx="0">
              <a:schemeClr val="accent5"/>
            </a:effectRef>
            <a:fontRef idx="minor">
              <a:schemeClr val="tx1"/>
            </a:fontRef>
          </p:style>
        </p:cxnSp>
      </p:grpSp>
      <p:grpSp>
        <p:nvGrpSpPr>
          <p:cNvPr id="56" name="组合 55"/>
          <p:cNvGrpSpPr/>
          <p:nvPr/>
        </p:nvGrpSpPr>
        <p:grpSpPr>
          <a:xfrm>
            <a:off x="5608955" y="1064895"/>
            <a:ext cx="6510655" cy="1648802"/>
            <a:chOff x="8889" y="1996"/>
            <a:chExt cx="9917" cy="1010"/>
          </a:xfrm>
        </p:grpSpPr>
        <p:sp>
          <p:nvSpPr>
            <p:cNvPr id="26" name="圆角矩形 25"/>
            <p:cNvSpPr/>
            <p:nvPr/>
          </p:nvSpPr>
          <p:spPr>
            <a:xfrm>
              <a:off x="8920" y="2029"/>
              <a:ext cx="9000" cy="97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889" y="1996"/>
              <a:ext cx="9917" cy="650"/>
            </a:xfrm>
            <a:prstGeom prst="rect">
              <a:avLst/>
            </a:prstGeom>
            <a:noFill/>
          </p:spPr>
          <p:txBody>
            <a:bodyPr wrap="square" rtlCol="0" anchor="t">
              <a:spAutoFit/>
            </a:bodyPr>
            <a:lstStyle/>
            <a:p>
              <a:pPr algn="l" defTabSz="1300480" fontAlgn="auto">
                <a:lnSpc>
                  <a:spcPct val="150000"/>
                </a:lnSpc>
                <a:defRPr sz="24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1.</a:t>
              </a:r>
              <a:r>
                <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他家就在</a:t>
              </a:r>
              <a:r>
                <a:rPr lang="zh-CN" altLang="en-US" sz="2100" b="1" u="sng"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附近</a:t>
              </a:r>
              <a:r>
                <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，几分钟就到了。</a:t>
              </a:r>
              <a:endPar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endParaRPr>
            </a:p>
            <a:p>
              <a:pPr algn="l" defTabSz="1300480" fontAlgn="auto">
                <a:lnSpc>
                  <a:spcPct val="150000"/>
                </a:lnSpc>
                <a:defRPr sz="24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2.</a:t>
              </a:r>
              <a:r>
                <a:rPr lang="zh-CN" altLang="en-US" sz="2100" b="1" u="sng"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附近</a:t>
              </a:r>
              <a:r>
                <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有很多家超市。</a:t>
              </a:r>
              <a:endPar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endParaRPr>
            </a:p>
          </p:txBody>
        </p:sp>
        <p:sp>
          <p:nvSpPr>
            <p:cNvPr id="28" name="文本框 27"/>
            <p:cNvSpPr txBox="1"/>
            <p:nvPr/>
          </p:nvSpPr>
          <p:spPr>
            <a:xfrm>
              <a:off x="8920" y="2624"/>
              <a:ext cx="9000" cy="357"/>
            </a:xfrm>
            <a:prstGeom prst="rect">
              <a:avLst/>
            </a:prstGeom>
            <a:noFill/>
          </p:spPr>
          <p:txBody>
            <a:bodyPr wrap="square" rtlCol="0" anchor="t">
              <a:spAutoFit/>
            </a:bodyPr>
            <a:lstStyle/>
            <a:p>
              <a:pPr algn="l" defTabSz="1300480" fontAlgn="auto">
                <a:lnSpc>
                  <a:spcPct val="100000"/>
                </a:lnSpc>
                <a:defRPr sz="24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1600" dirty="0">
                  <a:effectLst/>
                  <a:latin typeface="华文楷体" panose="02010600040101010101" charset="-122"/>
                  <a:ea typeface="华文楷体" panose="02010600040101010101" charset="-122"/>
                  <a:cs typeface="Comic Sans MS" panose="030F0702030302020204" pitchFamily="66" charset="0"/>
                  <a:sym typeface="+mn-ea"/>
                </a:rPr>
                <a:t>名词，附近的地方。可做主语或介词宾语。用于描述一种情况或状态。</a:t>
              </a:r>
              <a:endParaRPr lang="en-US" altLang="zh-CN" sz="1600" dirty="0">
                <a:effectLst/>
                <a:latin typeface="华文楷体" panose="02010600040101010101" charset="-122"/>
                <a:ea typeface="华文楷体" panose="02010600040101010101" charset="-122"/>
                <a:cs typeface="Comic Sans MS" panose="030F0702030302020204" pitchFamily="66" charset="0"/>
                <a:sym typeface="+mn-ea"/>
              </a:endParaRPr>
            </a:p>
          </p:txBody>
        </p:sp>
      </p:grpSp>
      <p:grpSp>
        <p:nvGrpSpPr>
          <p:cNvPr id="29" name="组合 28"/>
          <p:cNvGrpSpPr/>
          <p:nvPr/>
        </p:nvGrpSpPr>
        <p:grpSpPr>
          <a:xfrm rot="20640000">
            <a:off x="2322195" y="1935480"/>
            <a:ext cx="3119120" cy="388620"/>
            <a:chOff x="7325474" y="3820934"/>
            <a:chExt cx="1340854" cy="263931"/>
          </a:xfrm>
        </p:grpSpPr>
        <p:cxnSp>
          <p:nvCxnSpPr>
            <p:cNvPr id="30" name="直接连接符 29"/>
            <p:cNvCxnSpPr/>
            <p:nvPr/>
          </p:nvCxnSpPr>
          <p:spPr>
            <a:xfrm flipV="1">
              <a:off x="7325474" y="3820934"/>
              <a:ext cx="801384" cy="263931"/>
            </a:xfrm>
            <a:prstGeom prst="line">
              <a:avLst/>
            </a:prstGeom>
            <a:ln>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31" name="直接连接符 30"/>
            <p:cNvCxnSpPr/>
            <p:nvPr/>
          </p:nvCxnSpPr>
          <p:spPr>
            <a:xfrm>
              <a:off x="8122244" y="3820934"/>
              <a:ext cx="544084" cy="131965"/>
            </a:xfrm>
            <a:prstGeom prst="line">
              <a:avLst/>
            </a:prstGeom>
            <a:ln>
              <a:solidFill>
                <a:schemeClr val="accent1"/>
              </a:solidFill>
              <a:tailEnd type="oval" w="med" len="med"/>
            </a:ln>
          </p:spPr>
          <p:style>
            <a:lnRef idx="1">
              <a:schemeClr val="accent5"/>
            </a:lnRef>
            <a:fillRef idx="0">
              <a:schemeClr val="accent5"/>
            </a:fillRef>
            <a:effectRef idx="0">
              <a:schemeClr val="accent5"/>
            </a:effectRef>
            <a:fontRef idx="minor">
              <a:schemeClr val="tx1"/>
            </a:fontRef>
          </p:style>
        </p:cxnSp>
      </p:grpSp>
      <p:grpSp>
        <p:nvGrpSpPr>
          <p:cNvPr id="16" name="组合 15"/>
          <p:cNvGrpSpPr/>
          <p:nvPr/>
        </p:nvGrpSpPr>
        <p:grpSpPr>
          <a:xfrm rot="1140000">
            <a:off x="2366010" y="2983865"/>
            <a:ext cx="3149600" cy="264160"/>
            <a:chOff x="7325474" y="3820934"/>
            <a:chExt cx="1340854" cy="263931"/>
          </a:xfrm>
        </p:grpSpPr>
        <p:cxnSp>
          <p:nvCxnSpPr>
            <p:cNvPr id="17" name="直接连接符 16"/>
            <p:cNvCxnSpPr/>
            <p:nvPr/>
          </p:nvCxnSpPr>
          <p:spPr>
            <a:xfrm flipV="1">
              <a:off x="7325474" y="3820934"/>
              <a:ext cx="801384" cy="263931"/>
            </a:xfrm>
            <a:prstGeom prst="line">
              <a:avLst/>
            </a:prstGeom>
            <a:ln>
              <a:solidFill>
                <a:schemeClr val="accent1"/>
              </a:solidFill>
            </a:ln>
          </p:spPr>
          <p:style>
            <a:lnRef idx="1">
              <a:schemeClr val="accent5"/>
            </a:lnRef>
            <a:fillRef idx="0">
              <a:schemeClr val="accent5"/>
            </a:fillRef>
            <a:effectRef idx="0">
              <a:schemeClr val="accent5"/>
            </a:effectRef>
            <a:fontRef idx="minor">
              <a:schemeClr val="tx1"/>
            </a:fontRef>
          </p:style>
        </p:cxnSp>
        <p:cxnSp>
          <p:nvCxnSpPr>
            <p:cNvPr id="18" name="直接连接符 17"/>
            <p:cNvCxnSpPr/>
            <p:nvPr/>
          </p:nvCxnSpPr>
          <p:spPr>
            <a:xfrm>
              <a:off x="8122244" y="3820934"/>
              <a:ext cx="544084" cy="131965"/>
            </a:xfrm>
            <a:prstGeom prst="line">
              <a:avLst/>
            </a:prstGeom>
            <a:ln>
              <a:solidFill>
                <a:schemeClr val="accent1"/>
              </a:solidFill>
              <a:tailEnd type="oval" w="med" len="med"/>
            </a:ln>
          </p:spPr>
          <p:style>
            <a:lnRef idx="1">
              <a:schemeClr val="accent5"/>
            </a:lnRef>
            <a:fillRef idx="0">
              <a:schemeClr val="accent5"/>
            </a:fillRef>
            <a:effectRef idx="0">
              <a:schemeClr val="accent5"/>
            </a:effectRef>
            <a:fontRef idx="minor">
              <a:schemeClr val="tx1"/>
            </a:fontRef>
          </p:style>
        </p:cxnSp>
      </p:grpSp>
      <p:grpSp>
        <p:nvGrpSpPr>
          <p:cNvPr id="58" name="组合 57"/>
          <p:cNvGrpSpPr/>
          <p:nvPr/>
        </p:nvGrpSpPr>
        <p:grpSpPr>
          <a:xfrm>
            <a:off x="5608955" y="3261995"/>
            <a:ext cx="6584337" cy="775369"/>
            <a:chOff x="8833" y="5060"/>
            <a:chExt cx="10029" cy="978"/>
          </a:xfrm>
        </p:grpSpPr>
        <p:sp>
          <p:nvSpPr>
            <p:cNvPr id="46" name="圆角矩形 45"/>
            <p:cNvSpPr/>
            <p:nvPr/>
          </p:nvSpPr>
          <p:spPr>
            <a:xfrm>
              <a:off x="8920" y="5061"/>
              <a:ext cx="9000" cy="97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920" y="5592"/>
              <a:ext cx="8999" cy="425"/>
            </a:xfrm>
            <a:prstGeom prst="rect">
              <a:avLst/>
            </a:prstGeom>
            <a:noFill/>
          </p:spPr>
          <p:txBody>
            <a:bodyPr wrap="square" rtlCol="0" anchor="t">
              <a:spAutoFit/>
            </a:bodyPr>
            <a:lstStyle/>
            <a:p>
              <a:pPr algn="l" defTabSz="1300480" fontAlgn="auto">
                <a:lnSpc>
                  <a:spcPct val="100000"/>
                </a:lnSpc>
                <a:defRPr sz="24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1600" dirty="0">
                  <a:effectLst/>
                  <a:latin typeface="华文楷体" panose="02010600040101010101" charset="-122"/>
                  <a:ea typeface="华文楷体" panose="02010600040101010101" charset="-122"/>
                  <a:cs typeface="Comic Sans MS" panose="030F0702030302020204" pitchFamily="66" charset="0"/>
                  <a:sym typeface="+mn-ea"/>
                </a:rPr>
                <a:t>形容词，靠近某地的。可修饰名词。</a:t>
              </a:r>
              <a:endParaRPr lang="en-US" altLang="zh-CN" sz="1600" dirty="0">
                <a:effectLst/>
                <a:latin typeface="华文楷体" panose="02010600040101010101" charset="-122"/>
                <a:ea typeface="华文楷体" panose="02010600040101010101" charset="-122"/>
                <a:cs typeface="Comic Sans MS" panose="030F0702030302020204" pitchFamily="66" charset="0"/>
                <a:sym typeface="+mn-ea"/>
              </a:endParaRPr>
            </a:p>
          </p:txBody>
        </p:sp>
        <p:sp>
          <p:nvSpPr>
            <p:cNvPr id="48" name="文本框 47"/>
            <p:cNvSpPr txBox="1"/>
            <p:nvPr/>
          </p:nvSpPr>
          <p:spPr>
            <a:xfrm>
              <a:off x="8833" y="5060"/>
              <a:ext cx="10029" cy="503"/>
            </a:xfrm>
            <a:prstGeom prst="rect">
              <a:avLst/>
            </a:prstGeom>
            <a:noFill/>
          </p:spPr>
          <p:txBody>
            <a:bodyPr wrap="square" rtlCol="0" anchor="t">
              <a:spAutoFit/>
            </a:bodyPr>
            <a:lstStyle/>
            <a:p>
              <a:pPr algn="l" defTabSz="1300480" fontAlgn="auto">
                <a:lnSpc>
                  <a:spcPct val="100000"/>
                </a:lnSpc>
                <a:defRPr sz="24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0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有饭馆在路边乱倒垃圾，</a:t>
              </a:r>
              <a:r>
                <a:rPr lang="zh-CN" altLang="en-US" sz="2000" b="1" u="sng"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附近</a:t>
              </a:r>
              <a:r>
                <a:rPr lang="zh-CN" altLang="en-US" sz="20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的居民对此表示不满。</a:t>
              </a:r>
              <a:endParaRPr lang="zh-CN" altLang="en-US" sz="20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endParaRPr>
            </a:p>
          </p:txBody>
        </p:sp>
      </p:grpSp>
      <p:sp>
        <p:nvSpPr>
          <p:cNvPr id="22" name="文本框 21"/>
          <p:cNvSpPr txBox="1"/>
          <p:nvPr/>
        </p:nvSpPr>
        <p:spPr>
          <a:xfrm>
            <a:off x="5666105" y="4749165"/>
            <a:ext cx="5225415" cy="337185"/>
          </a:xfrm>
          <a:prstGeom prst="rect">
            <a:avLst/>
          </a:prstGeom>
          <a:noFill/>
        </p:spPr>
        <p:txBody>
          <a:bodyPr wrap="square" rtlCol="0" anchor="t">
            <a:spAutoFit/>
          </a:bodyPr>
          <a:lstStyle/>
          <a:p>
            <a:pPr algn="l" defTabSz="1300480" fontAlgn="auto">
              <a:lnSpc>
                <a:spcPct val="100000"/>
              </a:lnSpc>
              <a:defRPr sz="24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1600" dirty="0">
                <a:effectLst/>
                <a:latin typeface="华文楷体" panose="02010600040101010101" charset="-122"/>
                <a:ea typeface="华文楷体" panose="02010600040101010101" charset="-122"/>
                <a:cs typeface="Comic Sans MS" panose="030F0702030302020204" pitchFamily="66" charset="0"/>
                <a:sym typeface="+mn-ea"/>
              </a:rPr>
              <a:t>都有“靠近某地”的意思</a:t>
            </a:r>
            <a:endParaRPr lang="en-US" altLang="zh-CN" sz="1600" dirty="0">
              <a:effectLst/>
              <a:latin typeface="华文楷体" panose="02010600040101010101" charset="-122"/>
              <a:ea typeface="华文楷体" panose="02010600040101010101" charset="-122"/>
              <a:cs typeface="Comic Sans MS" panose="030F0702030302020204" pitchFamily="66" charset="0"/>
              <a:sym typeface="+mn-ea"/>
            </a:endParaRPr>
          </a:p>
        </p:txBody>
      </p:sp>
      <p:sp>
        <p:nvSpPr>
          <p:cNvPr id="49" name="文本框 48"/>
          <p:cNvSpPr txBox="1"/>
          <p:nvPr/>
        </p:nvSpPr>
        <p:spPr>
          <a:xfrm>
            <a:off x="5608955" y="4249420"/>
            <a:ext cx="6584315" cy="575945"/>
          </a:xfrm>
          <a:prstGeom prst="rect">
            <a:avLst/>
          </a:prstGeom>
          <a:noFill/>
        </p:spPr>
        <p:txBody>
          <a:bodyPr wrap="square" rtlCol="0" anchor="t">
            <a:spAutoFit/>
          </a:bodyPr>
          <a:lstStyle/>
          <a:p>
            <a:pPr defTabSz="1300480">
              <a:lnSpc>
                <a:spcPct val="150000"/>
              </a:lnSpc>
              <a:defRPr sz="3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蔬菜、肉类等副食品</a:t>
            </a:r>
            <a:r>
              <a:rPr lang="zh-CN" altLang="en-US" sz="2100" b="1" u="sng"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就近</a:t>
            </a:r>
            <a:r>
              <a:rPr lang="en-US" altLang="zh-CN" sz="2100" b="1" u="sng"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a:t>
            </a:r>
            <a:r>
              <a:rPr lang="zh-CN" altLang="en-US" sz="2100" b="1" u="sng"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附近</a:t>
            </a:r>
            <a:r>
              <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都能买到。</a:t>
            </a:r>
            <a:endPar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endParaRPr>
          </a:p>
        </p:txBody>
      </p:sp>
      <p:sp>
        <p:nvSpPr>
          <p:cNvPr id="50" name="圆角矩形 49"/>
          <p:cNvSpPr/>
          <p:nvPr/>
        </p:nvSpPr>
        <p:spPr>
          <a:xfrm>
            <a:off x="5666105" y="5511800"/>
            <a:ext cx="5908675" cy="937260"/>
          </a:xfrm>
          <a:prstGeom prst="roundRect">
            <a:avLst/>
          </a:prstGeom>
          <a:solidFill>
            <a:srgbClr val="FFB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5608955" y="5399405"/>
            <a:ext cx="6584315" cy="575945"/>
          </a:xfrm>
          <a:prstGeom prst="rect">
            <a:avLst/>
          </a:prstGeom>
          <a:noFill/>
        </p:spPr>
        <p:txBody>
          <a:bodyPr wrap="square" rtlCol="0" anchor="t">
            <a:spAutoFit/>
          </a:bodyPr>
          <a:lstStyle/>
          <a:p>
            <a:pPr algn="l" defTabSz="914400">
              <a:lnSpc>
                <a:spcPct val="150000"/>
              </a:lnSpc>
              <a:defRPr sz="3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我这车快没油了，咱们</a:t>
            </a:r>
            <a:r>
              <a:rPr lang="zh-CN" altLang="en-US" sz="2100" b="1" u="sng"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就近</a:t>
            </a:r>
            <a:r>
              <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rPr>
              <a:t>找个加油站加油吧。</a:t>
            </a:r>
            <a:endParaRPr lang="zh-CN" altLang="en-US" sz="2100" b="1" dirty="0">
              <a:solidFill>
                <a:schemeClr val="bg1"/>
              </a:solidFill>
              <a:effectLst>
                <a:outerShdw blurRad="38100" dist="38100" dir="2700000" algn="tl">
                  <a:srgbClr val="000000">
                    <a:alpha val="43137"/>
                  </a:srgbClr>
                </a:outerShdw>
              </a:effectLst>
              <a:latin typeface="华文楷体" panose="02010600040101010101" charset="-122"/>
              <a:ea typeface="华文楷体" panose="02010600040101010101" charset="-122"/>
              <a:sym typeface="+mn-ea"/>
            </a:endParaRPr>
          </a:p>
        </p:txBody>
      </p:sp>
      <p:sp>
        <p:nvSpPr>
          <p:cNvPr id="52" name="文本框 51"/>
          <p:cNvSpPr txBox="1"/>
          <p:nvPr/>
        </p:nvSpPr>
        <p:spPr>
          <a:xfrm>
            <a:off x="5666105" y="5911850"/>
            <a:ext cx="5481955" cy="583565"/>
          </a:xfrm>
          <a:prstGeom prst="rect">
            <a:avLst/>
          </a:prstGeom>
          <a:noFill/>
        </p:spPr>
        <p:txBody>
          <a:bodyPr wrap="square" rtlCol="0" anchor="t">
            <a:spAutoFit/>
          </a:bodyPr>
          <a:lstStyle/>
          <a:p>
            <a:pPr algn="l" defTabSz="1300480" fontAlgn="auto">
              <a:lnSpc>
                <a:spcPct val="100000"/>
              </a:lnSpc>
              <a:defRPr sz="24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1600" dirty="0">
                <a:effectLst/>
                <a:latin typeface="华文楷体" panose="02010600040101010101" charset="-122"/>
                <a:ea typeface="华文楷体" panose="02010600040101010101" charset="-122"/>
                <a:cs typeface="Comic Sans MS" panose="030F0702030302020204" pitchFamily="66" charset="0"/>
                <a:sym typeface="+mn-ea"/>
              </a:rPr>
              <a:t>副词，在附近，不到远处去。用在动词短语前。用于描述动作和行为。不能做主语和介词宾语。</a:t>
            </a:r>
            <a:endParaRPr lang="en-US" altLang="zh-CN" sz="1600" dirty="0">
              <a:effectLst/>
              <a:latin typeface="华文楷体" panose="02010600040101010101" charset="-122"/>
              <a:ea typeface="华文楷体" panose="02010600040101010101" charset="-122"/>
              <a:cs typeface="Comic Sans MS" panose="030F0702030302020204" pitchFamily="66" charset="0"/>
              <a:sym typeface="+mn-ea"/>
            </a:endParaRPr>
          </a:p>
        </p:txBody>
      </p:sp>
      <p:grpSp>
        <p:nvGrpSpPr>
          <p:cNvPr id="53" name="组合 52"/>
          <p:cNvGrpSpPr/>
          <p:nvPr/>
        </p:nvGrpSpPr>
        <p:grpSpPr>
          <a:xfrm rot="1260000">
            <a:off x="3016885" y="4935220"/>
            <a:ext cx="2548255" cy="438785"/>
            <a:chOff x="7325474" y="3820934"/>
            <a:chExt cx="1340854" cy="263931"/>
          </a:xfrm>
        </p:grpSpPr>
        <p:cxnSp>
          <p:nvCxnSpPr>
            <p:cNvPr id="54" name="直接连接符 53"/>
            <p:cNvCxnSpPr/>
            <p:nvPr/>
          </p:nvCxnSpPr>
          <p:spPr>
            <a:xfrm flipV="1">
              <a:off x="7325474" y="3820934"/>
              <a:ext cx="801384" cy="263931"/>
            </a:xfrm>
            <a:prstGeom prst="line">
              <a:avLst/>
            </a:prstGeom>
            <a:ln>
              <a:solidFill>
                <a:srgbClr val="FFBA55"/>
              </a:solidFill>
            </a:ln>
          </p:spPr>
          <p:style>
            <a:lnRef idx="1">
              <a:schemeClr val="accent5"/>
            </a:lnRef>
            <a:fillRef idx="0">
              <a:schemeClr val="accent5"/>
            </a:fillRef>
            <a:effectRef idx="0">
              <a:schemeClr val="accent5"/>
            </a:effectRef>
            <a:fontRef idx="minor">
              <a:schemeClr val="tx1"/>
            </a:fontRef>
          </p:style>
        </p:cxnSp>
        <p:cxnSp>
          <p:nvCxnSpPr>
            <p:cNvPr id="55" name="直接连接符 54"/>
            <p:cNvCxnSpPr/>
            <p:nvPr/>
          </p:nvCxnSpPr>
          <p:spPr>
            <a:xfrm>
              <a:off x="8122244" y="3820934"/>
              <a:ext cx="544084" cy="131965"/>
            </a:xfrm>
            <a:prstGeom prst="line">
              <a:avLst/>
            </a:prstGeom>
            <a:ln>
              <a:solidFill>
                <a:srgbClr val="FFBA55"/>
              </a:solidFill>
              <a:tailEnd type="oval" w="med" len="med"/>
            </a:ln>
          </p:spPr>
          <p:style>
            <a:lnRef idx="1">
              <a:schemeClr val="accent5"/>
            </a:lnRef>
            <a:fillRef idx="0">
              <a:schemeClr val="accent5"/>
            </a:fillRef>
            <a:effectRef idx="0">
              <a:schemeClr val="accent5"/>
            </a:effectRef>
            <a:fontRef idx="minor">
              <a:schemeClr val="tx1"/>
            </a:fontRef>
          </p:style>
        </p:cxnSp>
      </p:grpSp>
    </p:spTree>
    <p:custDataLst>
      <p:tags r:id="rId2"/>
    </p:custData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2085340"/>
            <a:ext cx="12430760" cy="1516408"/>
            <a:chOff x="-443" y="1654"/>
            <a:chExt cx="19576" cy="3453"/>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3453"/>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选择“就近”或“附近”填空</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5" name="文本框 14"/>
          <p:cNvSpPr txBox="1"/>
          <p:nvPr/>
        </p:nvSpPr>
        <p:spPr>
          <a:xfrm>
            <a:off x="7703185" y="2628265"/>
            <a:ext cx="965200" cy="521970"/>
          </a:xfrm>
          <a:prstGeom prst="rect">
            <a:avLst/>
          </a:prstGeom>
          <a:noFill/>
        </p:spPr>
        <p:txBody>
          <a:bodyPr wrap="square" rtlCol="0" anchor="t">
            <a:spAutoFit/>
          </a:bodyPr>
          <a:lstStyle/>
          <a:p>
            <a:pPr algn="l"/>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附近</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1045210" y="2482850"/>
            <a:ext cx="10978515" cy="73723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车在半路突然出现故障，幸好修理厂就在________</a:t>
            </a:r>
            <a:r>
              <a:rPr lang="zh-CN" sz="2800" b="1">
                <a:latin typeface="华文楷体" panose="02010600040101010101" charset="-122"/>
                <a:ea typeface="华文楷体" panose="02010600040101010101" charset="-122"/>
                <a:cs typeface="华文楷体" panose="02010600040101010101" charset="-122"/>
                <a:sym typeface="+mn-ea"/>
              </a:rPr>
              <a:t>，及</a:t>
            </a:r>
            <a:r>
              <a:rPr sz="2800" b="1">
                <a:latin typeface="华文楷体" panose="02010600040101010101" charset="-122"/>
                <a:ea typeface="华文楷体" panose="02010600040101010101" charset="-122"/>
                <a:cs typeface="华文楷体" panose="02010600040101010101" charset="-122"/>
                <a:sym typeface="+mn-ea"/>
              </a:rPr>
              <a:t>时排除了故障。</a:t>
            </a:r>
            <a:endParaRPr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4147820"/>
            <a:ext cx="12430760" cy="1469418"/>
            <a:chOff x="-443" y="1654"/>
            <a:chExt cx="19576" cy="3346"/>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3346"/>
            </a:xfrm>
            <a:prstGeom prst="rect">
              <a:avLst/>
            </a:prstGeom>
          </p:spPr>
        </p:pic>
      </p:grpSp>
      <p:sp>
        <p:nvSpPr>
          <p:cNvPr id="26" name="文本框 25"/>
          <p:cNvSpPr txBox="1"/>
          <p:nvPr/>
        </p:nvSpPr>
        <p:spPr>
          <a:xfrm>
            <a:off x="6356985" y="4622165"/>
            <a:ext cx="895350" cy="607695"/>
          </a:xfrm>
          <a:prstGeom prst="rect">
            <a:avLst/>
          </a:prstGeom>
          <a:noFill/>
        </p:spPr>
        <p:txBody>
          <a:bodyPr wrap="none" rtlCol="0" anchor="t">
            <a:spAutoFit/>
          </a:bodyPr>
          <a:lstStyle/>
          <a:p>
            <a:pPr algn="l">
              <a:lnSpc>
                <a:spcPct val="120000"/>
              </a:lnSpc>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就近</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27" name="文本框 26"/>
          <p:cNvSpPr txBox="1"/>
          <p:nvPr/>
        </p:nvSpPr>
        <p:spPr>
          <a:xfrm>
            <a:off x="1045210" y="4629150"/>
            <a:ext cx="10516235" cy="607695"/>
          </a:xfrm>
          <a:prstGeom prst="rect">
            <a:avLst/>
          </a:prstGeom>
          <a:noFill/>
        </p:spPr>
        <p:txBody>
          <a:bodyPr wrap="square" rtlCol="0" anchor="t">
            <a:spAutoFit/>
          </a:bodyPr>
          <a:lstStyle/>
          <a:p>
            <a:pPr algn="l">
              <a:lnSpc>
                <a:spcPct val="120000"/>
              </a:lnSpc>
              <a:buClrTx/>
              <a:buSzTx/>
              <a:buFontTx/>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天气寒冷，大超市离得又远，她________在路边买了点儿菜回来。</a:t>
            </a:r>
            <a:endParaRPr sz="2800" b="1">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2085340"/>
            <a:ext cx="12430760" cy="1516408"/>
            <a:chOff x="-443" y="1654"/>
            <a:chExt cx="19576" cy="3453"/>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3453"/>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选择“就近”或“附近”填空</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5" name="文本框 14"/>
          <p:cNvSpPr txBox="1"/>
          <p:nvPr/>
        </p:nvSpPr>
        <p:spPr>
          <a:xfrm>
            <a:off x="4636135" y="2628265"/>
            <a:ext cx="965200" cy="521970"/>
          </a:xfrm>
          <a:prstGeom prst="rect">
            <a:avLst/>
          </a:prstGeom>
          <a:noFill/>
        </p:spPr>
        <p:txBody>
          <a:bodyPr wrap="square" rtlCol="0" anchor="t">
            <a:spAutoFit/>
          </a:bodyPr>
          <a:lstStyle/>
          <a:p>
            <a:pPr algn="l"/>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附近</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1045210" y="2463800"/>
            <a:ext cx="10978515" cy="73723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 我习惯了每天去小区_______的公园散步，一天不去就浑身不舒服。</a:t>
            </a:r>
            <a:endParaRPr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4147820"/>
            <a:ext cx="12430760" cy="1469418"/>
            <a:chOff x="-443" y="1654"/>
            <a:chExt cx="19576" cy="3346"/>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3346"/>
            </a:xfrm>
            <a:prstGeom prst="rect">
              <a:avLst/>
            </a:prstGeom>
          </p:spPr>
        </p:pic>
      </p:grpSp>
      <p:sp>
        <p:nvSpPr>
          <p:cNvPr id="26" name="文本框 25"/>
          <p:cNvSpPr txBox="1"/>
          <p:nvPr/>
        </p:nvSpPr>
        <p:spPr>
          <a:xfrm>
            <a:off x="4623435" y="4622165"/>
            <a:ext cx="895350" cy="607695"/>
          </a:xfrm>
          <a:prstGeom prst="rect">
            <a:avLst/>
          </a:prstGeom>
          <a:noFill/>
        </p:spPr>
        <p:txBody>
          <a:bodyPr wrap="none" rtlCol="0" anchor="t">
            <a:spAutoFit/>
          </a:bodyPr>
          <a:lstStyle/>
          <a:p>
            <a:pPr algn="l">
              <a:lnSpc>
                <a:spcPct val="120000"/>
              </a:lnSpc>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rPr>
              <a:t>就近</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sp>
        <p:nvSpPr>
          <p:cNvPr id="27" name="文本框 26"/>
          <p:cNvSpPr txBox="1"/>
          <p:nvPr/>
        </p:nvSpPr>
        <p:spPr>
          <a:xfrm>
            <a:off x="1045210" y="4629150"/>
            <a:ext cx="10516235" cy="607695"/>
          </a:xfrm>
          <a:prstGeom prst="rect">
            <a:avLst/>
          </a:prstGeom>
          <a:noFill/>
        </p:spPr>
        <p:txBody>
          <a:bodyPr wrap="square" rtlCol="0" anchor="t">
            <a:spAutoFit/>
          </a:bodyPr>
          <a:lstStyle/>
          <a:p>
            <a:pPr algn="l">
              <a:lnSpc>
                <a:spcPct val="120000"/>
              </a:lnSpc>
              <a:buClrTx/>
              <a:buSzTx/>
              <a:buFontTx/>
              <a:defRPr>
                <a:solidFill>
                  <a:srgbClr val="2A2A2B"/>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为了方便接送，他们________给孩子找了一所私立学校。</a:t>
            </a:r>
            <a:endParaRPr sz="2800" b="1">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sp>
        <p:nvSpPr>
          <p:cNvPr id="23" name="梯形 22"/>
          <p:cNvSpPr/>
          <p:nvPr/>
        </p:nvSpPr>
        <p:spPr>
          <a:xfrm>
            <a:off x="34607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descr="C:\Users\Administrator\Desktop\4a7e7ce1.png4a7e7ce1"/>
          <p:cNvPicPr>
            <a:picLocks noChangeAspect="1"/>
          </p:cNvPicPr>
          <p:nvPr/>
        </p:nvPicPr>
        <p:blipFill>
          <a:blip r:embed="rId1"/>
          <a:srcRect/>
          <a:stretch>
            <a:fillRect/>
          </a:stretch>
        </p:blipFill>
        <p:spPr>
          <a:xfrm>
            <a:off x="833543" y="-780627"/>
            <a:ext cx="1801707" cy="2511213"/>
          </a:xfrm>
          <a:prstGeom prst="rect">
            <a:avLst/>
          </a:prstGeom>
        </p:spPr>
      </p:pic>
      <p:sp>
        <p:nvSpPr>
          <p:cNvPr id="15" name="文本框 14"/>
          <p:cNvSpPr txBox="1"/>
          <p:nvPr/>
        </p:nvSpPr>
        <p:spPr>
          <a:xfrm>
            <a:off x="575945" y="4947285"/>
            <a:ext cx="2331720" cy="46037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谢谢你的关照。</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17" name="梯形 16"/>
          <p:cNvSpPr/>
          <p:nvPr/>
        </p:nvSpPr>
        <p:spPr>
          <a:xfrm>
            <a:off x="329501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C:\Users\Administrator\Desktop\4a7e7ce1.png4a7e7ce1"/>
          <p:cNvPicPr>
            <a:picLocks noChangeAspect="1"/>
          </p:cNvPicPr>
          <p:nvPr/>
        </p:nvPicPr>
        <p:blipFill>
          <a:blip r:embed="rId1"/>
          <a:srcRect/>
          <a:stretch>
            <a:fillRect/>
          </a:stretch>
        </p:blipFill>
        <p:spPr>
          <a:xfrm>
            <a:off x="3782483" y="-780627"/>
            <a:ext cx="1801707" cy="2511213"/>
          </a:xfrm>
          <a:prstGeom prst="rect">
            <a:avLst/>
          </a:prstGeom>
        </p:spPr>
      </p:pic>
      <p:sp>
        <p:nvSpPr>
          <p:cNvPr id="19" name="文本框 18"/>
          <p:cNvSpPr txBox="1"/>
          <p:nvPr/>
        </p:nvSpPr>
        <p:spPr>
          <a:xfrm>
            <a:off x="3522980" y="4947285"/>
            <a:ext cx="2393315"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我们可以自由自在地在四处观光。</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31" name="组合 30"/>
          <p:cNvGrpSpPr/>
          <p:nvPr/>
        </p:nvGrpSpPr>
        <p:grpSpPr>
          <a:xfrm>
            <a:off x="346075" y="2560251"/>
            <a:ext cx="2837180" cy="2005552"/>
            <a:chOff x="7787" y="2920"/>
            <a:chExt cx="5660" cy="2231"/>
          </a:xfrm>
        </p:grpSpPr>
        <p:sp>
          <p:nvSpPr>
            <p:cNvPr id="33" name="圆角矩形 32"/>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guān zhào</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关照</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look after, </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to keep an eye on</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22" name="组合 21"/>
          <p:cNvGrpSpPr/>
          <p:nvPr/>
        </p:nvGrpSpPr>
        <p:grpSpPr>
          <a:xfrm>
            <a:off x="3295015" y="2560251"/>
            <a:ext cx="2837180" cy="1994765"/>
            <a:chOff x="7787" y="2920"/>
            <a:chExt cx="5660" cy="2219"/>
          </a:xfrm>
        </p:grpSpPr>
        <p:sp>
          <p:nvSpPr>
            <p:cNvPr id="25" name="圆角矩形 24"/>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787" y="2995"/>
              <a:ext cx="5660" cy="1813"/>
            </a:xfrm>
            <a:prstGeom prst="rect">
              <a:avLst/>
            </a:prstGeom>
            <a:noFill/>
          </p:spPr>
          <p:txBody>
            <a:bodyPr wrap="square" rtlCol="0">
              <a:spAutoFit/>
            </a:bodyPr>
            <a:lstStyle/>
            <a:p>
              <a:pPr algn="ctr" fontAlgn="ctr"/>
              <a:r>
                <a:rPr lang="en-US" altLang="zh-CN" sz="40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guān guāng</a:t>
              </a:r>
              <a:endParaRPr lang="en-US" altLang="zh-CN" sz="40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观光</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go sightseeing</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sp>
        <p:nvSpPr>
          <p:cNvPr id="27"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6043613" y="282892"/>
            <a:ext cx="304800" cy="304801"/>
          </a:xfrm>
          <a:prstGeom prst="rect">
            <a:avLst/>
          </a:prstGeom>
          <a:noFill/>
        </p:spPr>
        <p:txBody>
          <a:bodyPr vert="horz" wrap="square" lIns="91440" tIns="45720" rIns="91440" bIns="45720" numCol="1" anchor="t" anchorCtr="0" compatLnSpc="1"/>
          <a:lstStyle/>
          <a:p>
            <a:endParaRPr lang="zh-CN" altLang="en-US"/>
          </a:p>
        </p:txBody>
      </p:sp>
      <p:sp>
        <p:nvSpPr>
          <p:cNvPr id="28" name="梯形 27"/>
          <p:cNvSpPr/>
          <p:nvPr/>
        </p:nvSpPr>
        <p:spPr>
          <a:xfrm>
            <a:off x="623316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descr="C:\Users\Administrator\Desktop\4a7e7ce1.png4a7e7ce1"/>
          <p:cNvPicPr>
            <a:picLocks noChangeAspect="1"/>
          </p:cNvPicPr>
          <p:nvPr/>
        </p:nvPicPr>
        <p:blipFill>
          <a:blip r:embed="rId1"/>
          <a:srcRect/>
          <a:stretch>
            <a:fillRect/>
          </a:stretch>
        </p:blipFill>
        <p:spPr>
          <a:xfrm>
            <a:off x="6720628" y="-781262"/>
            <a:ext cx="1801707" cy="2511213"/>
          </a:xfrm>
          <a:prstGeom prst="rect">
            <a:avLst/>
          </a:prstGeom>
        </p:spPr>
      </p:pic>
      <p:sp>
        <p:nvSpPr>
          <p:cNvPr id="30" name="文本框 29"/>
          <p:cNvSpPr txBox="1"/>
          <p:nvPr/>
        </p:nvSpPr>
        <p:spPr>
          <a:xfrm>
            <a:off x="6463030" y="4946650"/>
            <a:ext cx="2331720"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他就近拿起了电话听筒。</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32" name="梯形 31"/>
          <p:cNvSpPr/>
          <p:nvPr/>
        </p:nvSpPr>
        <p:spPr>
          <a:xfrm>
            <a:off x="918210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5" name="图片 34" descr="C:\Users\Administrator\Desktop\4a7e7ce1.png4a7e7ce1"/>
          <p:cNvPicPr>
            <a:picLocks noChangeAspect="1"/>
          </p:cNvPicPr>
          <p:nvPr/>
        </p:nvPicPr>
        <p:blipFill>
          <a:blip r:embed="rId1"/>
          <a:srcRect/>
          <a:stretch>
            <a:fillRect/>
          </a:stretch>
        </p:blipFill>
        <p:spPr>
          <a:xfrm>
            <a:off x="9669568" y="-781262"/>
            <a:ext cx="1801707" cy="2511213"/>
          </a:xfrm>
          <a:prstGeom prst="rect">
            <a:avLst/>
          </a:prstGeom>
        </p:spPr>
      </p:pic>
      <p:sp>
        <p:nvSpPr>
          <p:cNvPr id="36" name="文本框 35"/>
          <p:cNvSpPr txBox="1"/>
          <p:nvPr/>
        </p:nvSpPr>
        <p:spPr>
          <a:xfrm>
            <a:off x="9410065" y="4946650"/>
            <a:ext cx="2393315"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她请人给自己画了张肖像。</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grpSp>
        <p:nvGrpSpPr>
          <p:cNvPr id="37" name="组合 36"/>
          <p:cNvGrpSpPr/>
          <p:nvPr/>
        </p:nvGrpSpPr>
        <p:grpSpPr>
          <a:xfrm>
            <a:off x="6233160" y="2559616"/>
            <a:ext cx="2837180" cy="1994765"/>
            <a:chOff x="7787" y="2920"/>
            <a:chExt cx="5660" cy="2219"/>
          </a:xfrm>
        </p:grpSpPr>
        <p:sp>
          <p:nvSpPr>
            <p:cNvPr id="38" name="圆角矩形 37"/>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787" y="2995"/>
              <a:ext cx="5660" cy="2087"/>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jiù jìn</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就近</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sz="1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adv. (to do or get sth.) nearby, </a:t>
              </a:r>
              <a:endParaRPr sz="1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sz="1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in the neighborhood</a:t>
              </a:r>
              <a:endParaRPr sz="1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40" name="组合 39"/>
          <p:cNvGrpSpPr/>
          <p:nvPr/>
        </p:nvGrpSpPr>
        <p:grpSpPr>
          <a:xfrm>
            <a:off x="9182100" y="2559616"/>
            <a:ext cx="2837180" cy="1994765"/>
            <a:chOff x="7787" y="2920"/>
            <a:chExt cx="5660" cy="2219"/>
          </a:xfrm>
        </p:grpSpPr>
        <p:sp>
          <p:nvSpPr>
            <p:cNvPr id="41" name="圆角矩形 40"/>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xiào xiàn</a:t>
              </a: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g</a:t>
              </a: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肖像</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n. portrait</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43" name="图片 42"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subTnLst>
                                    <p:audio>
                                      <p:cMediaNode>
                                        <p:cTn display="1" masterRel="sameClick">
                                          <p:stCondLst>
                                            <p:cond evt="begin" delay="0">
                                              <p:tn val="38"/>
                                            </p:cond>
                                          </p:stCondLst>
                                          <p:endCondLst>
                                            <p:cond evt="onStopAudio" delay="0">
                                              <p:tgtEl>
                                                <p:sldTgt/>
                                              </p:tgtEl>
                                            </p:cond>
                                          </p:endCondLst>
                                        </p:cTn>
                                        <p:tgtEl>
                                          <p:sndTgt r:embed="rId3" name="click.wav"/>
                                        </p:tgtEl>
                                      </p:cMediaNode>
                                    </p:audio>
                                  </p:subTnLst>
                                </p:cTn>
                              </p:par>
                            </p:childTnLst>
                          </p:cTn>
                        </p:par>
                        <p:par>
                          <p:cTn id="40" fill="hold">
                            <p:stCondLst>
                              <p:cond delay="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15" grpId="0"/>
      <p:bldP spid="17" grpId="0" bldLvl="0" animBg="1"/>
      <p:bldP spid="19" grpId="0"/>
      <p:bldP spid="28" grpId="0" bldLvl="0" animBg="1"/>
      <p:bldP spid="30" grpId="0"/>
      <p:bldP spid="32" grpId="0" bldLvl="0" animBg="1"/>
      <p:bldP spid="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sp>
        <p:nvSpPr>
          <p:cNvPr id="23" name="梯形 22"/>
          <p:cNvSpPr/>
          <p:nvPr/>
        </p:nvSpPr>
        <p:spPr>
          <a:xfrm>
            <a:off x="34607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descr="C:\Users\Administrator\Desktop\4a7e7ce1.png4a7e7ce1"/>
          <p:cNvPicPr>
            <a:picLocks noChangeAspect="1"/>
          </p:cNvPicPr>
          <p:nvPr/>
        </p:nvPicPr>
        <p:blipFill>
          <a:blip r:embed="rId1"/>
          <a:srcRect/>
          <a:stretch>
            <a:fillRect/>
          </a:stretch>
        </p:blipFill>
        <p:spPr>
          <a:xfrm>
            <a:off x="833543" y="-780627"/>
            <a:ext cx="1801707" cy="2511213"/>
          </a:xfrm>
          <a:prstGeom prst="rect">
            <a:avLst/>
          </a:prstGeom>
        </p:spPr>
      </p:pic>
      <p:sp>
        <p:nvSpPr>
          <p:cNvPr id="15" name="文本框 14"/>
          <p:cNvSpPr txBox="1"/>
          <p:nvPr/>
        </p:nvSpPr>
        <p:spPr>
          <a:xfrm>
            <a:off x="575945" y="4947285"/>
            <a:ext cx="2331720"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李丽的妈妈是一位纺织工人。</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17" name="梯形 16"/>
          <p:cNvSpPr/>
          <p:nvPr/>
        </p:nvSpPr>
        <p:spPr>
          <a:xfrm>
            <a:off x="3295015" y="1181100"/>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descr="C:\Users\Administrator\Desktop\4a7e7ce1.png4a7e7ce1"/>
          <p:cNvPicPr>
            <a:picLocks noChangeAspect="1"/>
          </p:cNvPicPr>
          <p:nvPr/>
        </p:nvPicPr>
        <p:blipFill>
          <a:blip r:embed="rId1"/>
          <a:srcRect/>
          <a:stretch>
            <a:fillRect/>
          </a:stretch>
        </p:blipFill>
        <p:spPr>
          <a:xfrm>
            <a:off x="3782483" y="-780627"/>
            <a:ext cx="1801707" cy="2511213"/>
          </a:xfrm>
          <a:prstGeom prst="rect">
            <a:avLst/>
          </a:prstGeom>
        </p:spPr>
      </p:pic>
      <p:sp>
        <p:nvSpPr>
          <p:cNvPr id="19" name="文本框 18"/>
          <p:cNvSpPr txBox="1"/>
          <p:nvPr/>
        </p:nvSpPr>
        <p:spPr>
          <a:xfrm>
            <a:off x="3522980" y="4947285"/>
            <a:ext cx="2393315" cy="1198880"/>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毕业时，我们全班同学在一起合影留念。</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31" name="组合 30"/>
          <p:cNvGrpSpPr/>
          <p:nvPr/>
        </p:nvGrpSpPr>
        <p:grpSpPr>
          <a:xfrm>
            <a:off x="346075" y="2560251"/>
            <a:ext cx="2837180" cy="1994765"/>
            <a:chOff x="7787" y="2920"/>
            <a:chExt cx="5660" cy="2219"/>
          </a:xfrm>
        </p:grpSpPr>
        <p:sp>
          <p:nvSpPr>
            <p:cNvPr id="33" name="圆角矩形 32"/>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fǎng zhī</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纺织</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spin and weave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22" name="组合 21"/>
          <p:cNvGrpSpPr/>
          <p:nvPr/>
        </p:nvGrpSpPr>
        <p:grpSpPr>
          <a:xfrm>
            <a:off x="3295015" y="2560251"/>
            <a:ext cx="2837180" cy="2005552"/>
            <a:chOff x="7787" y="2920"/>
            <a:chExt cx="5660" cy="2231"/>
          </a:xfrm>
        </p:grpSpPr>
        <p:sp>
          <p:nvSpPr>
            <p:cNvPr id="25" name="圆角矩形 24"/>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787" y="2995"/>
              <a:ext cx="5660" cy="2156"/>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liú niàn</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留念</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accept / keep</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 as a souvenir</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sp>
        <p:nvSpPr>
          <p:cNvPr id="27"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6043613" y="282892"/>
            <a:ext cx="304800" cy="304801"/>
          </a:xfrm>
          <a:prstGeom prst="rect">
            <a:avLst/>
          </a:prstGeom>
          <a:noFill/>
        </p:spPr>
        <p:txBody>
          <a:bodyPr vert="horz" wrap="square" lIns="91440" tIns="45720" rIns="91440" bIns="45720" numCol="1" anchor="t" anchorCtr="0" compatLnSpc="1"/>
          <a:lstStyle/>
          <a:p>
            <a:endParaRPr lang="zh-CN" altLang="en-US"/>
          </a:p>
        </p:txBody>
      </p:sp>
      <p:sp>
        <p:nvSpPr>
          <p:cNvPr id="28" name="梯形 27"/>
          <p:cNvSpPr/>
          <p:nvPr/>
        </p:nvSpPr>
        <p:spPr>
          <a:xfrm>
            <a:off x="623316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descr="C:\Users\Administrator\Desktop\4a7e7ce1.png4a7e7ce1"/>
          <p:cNvPicPr>
            <a:picLocks noChangeAspect="1"/>
          </p:cNvPicPr>
          <p:nvPr/>
        </p:nvPicPr>
        <p:blipFill>
          <a:blip r:embed="rId1"/>
          <a:srcRect/>
          <a:stretch>
            <a:fillRect/>
          </a:stretch>
        </p:blipFill>
        <p:spPr>
          <a:xfrm>
            <a:off x="6720628" y="-781262"/>
            <a:ext cx="1801707" cy="2511213"/>
          </a:xfrm>
          <a:prstGeom prst="rect">
            <a:avLst/>
          </a:prstGeom>
        </p:spPr>
      </p:pic>
      <p:sp>
        <p:nvSpPr>
          <p:cNvPr id="30" name="文本框 29"/>
          <p:cNvSpPr txBox="1"/>
          <p:nvPr/>
        </p:nvSpPr>
        <p:spPr>
          <a:xfrm>
            <a:off x="6463030" y="4946650"/>
            <a:ext cx="2331720"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你可以对照一下新版和旧版。</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sp>
        <p:nvSpPr>
          <p:cNvPr id="32" name="梯形 31"/>
          <p:cNvSpPr/>
          <p:nvPr/>
        </p:nvSpPr>
        <p:spPr>
          <a:xfrm>
            <a:off x="9182100" y="11804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5" name="图片 34" descr="C:\Users\Administrator\Desktop\4a7e7ce1.png4a7e7ce1"/>
          <p:cNvPicPr>
            <a:picLocks noChangeAspect="1"/>
          </p:cNvPicPr>
          <p:nvPr/>
        </p:nvPicPr>
        <p:blipFill>
          <a:blip r:embed="rId1"/>
          <a:srcRect/>
          <a:stretch>
            <a:fillRect/>
          </a:stretch>
        </p:blipFill>
        <p:spPr>
          <a:xfrm>
            <a:off x="9669568" y="-781262"/>
            <a:ext cx="1801707" cy="2511213"/>
          </a:xfrm>
          <a:prstGeom prst="rect">
            <a:avLst/>
          </a:prstGeom>
        </p:spPr>
      </p:pic>
      <p:sp>
        <p:nvSpPr>
          <p:cNvPr id="36" name="文本框 35"/>
          <p:cNvSpPr txBox="1"/>
          <p:nvPr/>
        </p:nvSpPr>
        <p:spPr>
          <a:xfrm>
            <a:off x="9410065" y="4946650"/>
            <a:ext cx="2393315" cy="829945"/>
          </a:xfrm>
          <a:prstGeom prst="rect">
            <a:avLst/>
          </a:prstGeom>
          <a:noFill/>
        </p:spPr>
        <p:txBody>
          <a:bodyPr wrap="square" rtlCol="0">
            <a:spAutoFit/>
          </a:bodyPr>
          <a:lstStyle/>
          <a:p>
            <a:pPr algn="l" fontAlgn="ctr"/>
            <a:r>
              <a:rPr lang="zh-CN" altLang="en-US" sz="2400" b="1" kern="100" dirty="0">
                <a:latin typeface="华文楷体" panose="02010600040101010101" charset="-122"/>
                <a:ea typeface="华文楷体" panose="02010600040101010101" charset="-122"/>
                <a:cs typeface="华文细黑" panose="02010600040101010101" pitchFamily="2" charset="-122"/>
                <a:sym typeface="+mn-ea"/>
              </a:rPr>
              <a:t>他们齐心协力完成了任务。</a:t>
            </a:r>
            <a:endParaRPr lang="zh-CN" altLang="en-US" sz="2400" b="1" kern="100" dirty="0">
              <a:latin typeface="华文楷体" panose="02010600040101010101" charset="-122"/>
              <a:ea typeface="华文楷体" panose="02010600040101010101" charset="-122"/>
              <a:cs typeface="华文细黑" panose="02010600040101010101" pitchFamily="2" charset="-122"/>
              <a:sym typeface="+mn-ea"/>
            </a:endParaRPr>
          </a:p>
        </p:txBody>
      </p:sp>
      <p:grpSp>
        <p:nvGrpSpPr>
          <p:cNvPr id="37" name="组合 36"/>
          <p:cNvGrpSpPr/>
          <p:nvPr/>
        </p:nvGrpSpPr>
        <p:grpSpPr>
          <a:xfrm>
            <a:off x="6233160" y="2559616"/>
            <a:ext cx="2837180" cy="1994765"/>
            <a:chOff x="7787" y="2920"/>
            <a:chExt cx="5660" cy="2219"/>
          </a:xfrm>
        </p:grpSpPr>
        <p:sp>
          <p:nvSpPr>
            <p:cNvPr id="38" name="圆角矩形 37"/>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787" y="2995"/>
              <a:ext cx="5660" cy="1882"/>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duì zhào</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对照</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refer to, to compare</a:t>
              </a:r>
              <a:endParaRPr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40" name="组合 39"/>
          <p:cNvGrpSpPr/>
          <p:nvPr/>
        </p:nvGrpSpPr>
        <p:grpSpPr>
          <a:xfrm>
            <a:off x="9182100" y="2559616"/>
            <a:ext cx="2837180" cy="2189837"/>
            <a:chOff x="7787" y="2920"/>
            <a:chExt cx="5660" cy="2436"/>
          </a:xfrm>
        </p:grpSpPr>
        <p:sp>
          <p:nvSpPr>
            <p:cNvPr id="41" name="圆角矩形 40"/>
            <p:cNvSpPr/>
            <p:nvPr/>
          </p:nvSpPr>
          <p:spPr>
            <a:xfrm>
              <a:off x="8776" y="2920"/>
              <a:ext cx="3577" cy="22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7787" y="2995"/>
              <a:ext cx="5660" cy="2361"/>
            </a:xfrm>
            <a:prstGeom prst="rect">
              <a:avLst/>
            </a:prstGeom>
            <a:noFill/>
          </p:spPr>
          <p:txBody>
            <a:bodyPr wrap="square" rtlCol="0">
              <a:spAutoFit/>
            </a:bodyPr>
            <a:lstStyle/>
            <a:p>
              <a:pPr algn="ctr" fontAlgn="ctr"/>
              <a:r>
                <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qí xīn-xié lì</a:t>
              </a:r>
              <a:endParaRPr lang="en-US" altLang="zh-CN"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0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齐心协力</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to make concerted efforts, to be all of one mind, to bend their efforts in a single direction</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43" name="图片 42" descr="1"/>
          <p:cNvPicPr>
            <a:picLocks noChangeAspect="1"/>
          </p:cNvPicPr>
          <p:nvPr/>
        </p:nvPicPr>
        <p:blipFill>
          <a:blip r:embed="rId2"/>
          <a:stretch>
            <a:fillRect/>
          </a:stretch>
        </p:blipFill>
        <p:spPr>
          <a:xfrm>
            <a:off x="10718800" y="0"/>
            <a:ext cx="1459230" cy="1459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27"/>
                                            </p:cond>
                                          </p:stCondLst>
                                          <p:endCondLst>
                                            <p:cond evt="onStopAudio" delay="0">
                                              <p:tgtEl>
                                                <p:sldTgt/>
                                              </p:tgtEl>
                                            </p:cond>
                                          </p:endCondLst>
                                        </p:cTn>
                                        <p:tgtEl>
                                          <p:sndTgt r:embed="rId3" name="click.wav"/>
                                        </p:tgtEl>
                                      </p:cMediaNode>
                                    </p:audio>
                                  </p:sub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subTnLst>
                                    <p:audio>
                                      <p:cMediaNode>
                                        <p:cTn display="1" masterRel="sameClick">
                                          <p:stCondLst>
                                            <p:cond evt="begin" delay="0">
                                              <p:tn val="38"/>
                                            </p:cond>
                                          </p:stCondLst>
                                          <p:endCondLst>
                                            <p:cond evt="onStopAudio" delay="0">
                                              <p:tgtEl>
                                                <p:sldTgt/>
                                              </p:tgtEl>
                                            </p:cond>
                                          </p:endCondLst>
                                        </p:cTn>
                                        <p:tgtEl>
                                          <p:sndTgt r:embed="rId3" name="click.wav"/>
                                        </p:tgtEl>
                                      </p:cMediaNode>
                                    </p:audio>
                                  </p:subTnLst>
                                </p:cTn>
                              </p:par>
                            </p:childTnLst>
                          </p:cTn>
                        </p:par>
                        <p:par>
                          <p:cTn id="40" fill="hold">
                            <p:stCondLst>
                              <p:cond delay="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15" grpId="0"/>
      <p:bldP spid="17" grpId="0" bldLvl="0" animBg="1"/>
      <p:bldP spid="19" grpId="0"/>
      <p:bldP spid="28" grpId="0" bldLvl="0" animBg="1"/>
      <p:bldP spid="30" grpId="0"/>
      <p:bldP spid="32" grpId="0" bldLvl="0" animBg="1"/>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关照</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look after, </a:t>
              </a: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to keep an eye on</a:t>
              </a:r>
              <a:endParaRPr lang="en-US" sz="2000" dirty="0" err="1">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298700" cy="583565"/>
          </a:xfrm>
          <a:prstGeom prst="rect">
            <a:avLst/>
          </a:prstGeom>
          <a:noFill/>
        </p:spPr>
        <p:txBody>
          <a:bodyPr wrap="square">
            <a:spAutoFit/>
          </a:bodyPr>
          <a:lstStyle/>
          <a:p>
            <a:pPr algn="ctr" eaLnBrk="1"/>
            <a:r>
              <a:rPr sz="3200" dirty="0">
                <a:solidFill>
                  <a:srgbClr val="2A2A2B"/>
                </a:solidFill>
                <a:latin typeface="华文细黑" panose="02010600040101010101" pitchFamily="2" charset="-122"/>
                <a:ea typeface="华文细黑" panose="02010600040101010101" pitchFamily="2" charset="-122"/>
                <a:sym typeface="+mn-ea"/>
              </a:rPr>
              <a:t>guān</a:t>
            </a:r>
            <a:r>
              <a:rPr lang="en-US" sz="3200" dirty="0">
                <a:solidFill>
                  <a:srgbClr val="2A2A2B"/>
                </a:solidFill>
                <a:latin typeface="华文细黑" panose="02010600040101010101" pitchFamily="2" charset="-122"/>
                <a:ea typeface="华文细黑" panose="02010600040101010101" pitchFamily="2" charset="-122"/>
                <a:sym typeface="+mn-ea"/>
              </a:rPr>
              <a:t> </a:t>
            </a:r>
            <a:r>
              <a:rPr sz="3200" dirty="0">
                <a:solidFill>
                  <a:srgbClr val="2A2A2B"/>
                </a:solidFill>
                <a:latin typeface="华文细黑" panose="02010600040101010101" pitchFamily="2" charset="-122"/>
                <a:ea typeface="华文细黑" panose="02010600040101010101" pitchFamily="2" charset="-122"/>
                <a:sym typeface="+mn-ea"/>
              </a:rPr>
              <a:t>zhào</a:t>
            </a:r>
            <a:endParaRPr sz="3200" dirty="0">
              <a:solidFill>
                <a:srgbClr val="2A2A2B"/>
              </a:solidFill>
              <a:latin typeface="华文细黑" panose="02010600040101010101" pitchFamily="2" charset="-122"/>
              <a:ea typeface="华文细黑" panose="02010600040101010101" pitchFamily="2"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257550"/>
            <a:chOff x="9330" y="2028"/>
            <a:chExt cx="3465" cy="51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29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就近</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adv. (to do or get sth.) nearby, in the neighborhood</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jiù</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jìn</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观光</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go sightseeing</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4900295" y="863600"/>
            <a:ext cx="2402205" cy="460375"/>
          </a:xfrm>
          <a:prstGeom prst="rect">
            <a:avLst/>
          </a:prstGeom>
          <a:noFill/>
        </p:spPr>
        <p:txBody>
          <a:bodyPr wrap="square">
            <a:spAutoFit/>
          </a:bodyPr>
          <a:lstStyle/>
          <a:p>
            <a:pPr algn="ctr" eaLnBrk="1"/>
            <a:r>
              <a:rPr sz="2400" dirty="0">
                <a:solidFill>
                  <a:srgbClr val="2A2A2B"/>
                </a:solidFill>
                <a:latin typeface="华文细黑" panose="02010600040101010101" pitchFamily="2" charset="-122"/>
                <a:ea typeface="华文细黑" panose="02010600040101010101" pitchFamily="2" charset="-122"/>
                <a:sym typeface="+mn-ea"/>
              </a:rPr>
              <a:t>guān</a:t>
            </a:r>
            <a:r>
              <a:rPr lang="en-US" sz="2400" dirty="0">
                <a:solidFill>
                  <a:srgbClr val="2A2A2B"/>
                </a:solidFill>
                <a:latin typeface="华文细黑" panose="02010600040101010101" pitchFamily="2" charset="-122"/>
                <a:ea typeface="华文细黑" panose="02010600040101010101" pitchFamily="2" charset="-122"/>
                <a:sym typeface="+mn-ea"/>
              </a:rPr>
              <a:t> </a:t>
            </a:r>
            <a:r>
              <a:rPr sz="2400" dirty="0">
                <a:solidFill>
                  <a:srgbClr val="2A2A2B"/>
                </a:solidFill>
                <a:latin typeface="华文细黑" panose="02010600040101010101" pitchFamily="2" charset="-122"/>
                <a:ea typeface="华文细黑" panose="02010600040101010101" pitchFamily="2" charset="-122"/>
                <a:sym typeface="+mn-ea"/>
              </a:rPr>
              <a:t>guāng</a:t>
            </a:r>
            <a:endParaRPr sz="2400" dirty="0">
              <a:solidFill>
                <a:srgbClr val="2A2A2B"/>
              </a:solidFill>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125730" y="36487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肖像</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 n. portrait</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127635" y="429831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xiào xiàng</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2482215" y="3628390"/>
            <a:ext cx="2501900" cy="3194050"/>
            <a:chOff x="4529" y="1909"/>
            <a:chExt cx="3940"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29" y="4133"/>
              <a:ext cx="3940"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纺织</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spin and weave</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2369185" y="4298315"/>
            <a:ext cx="28060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fǎng zhī</a:t>
            </a:r>
            <a:endParaRPr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4970145" y="3629025"/>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2422"/>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留念</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v. to accept / keep as a souvenir</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4719320" y="429831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liú</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niàn</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7340600" y="3628390"/>
            <a:ext cx="2439670" cy="3194050"/>
            <a:chOff x="4556" y="1909"/>
            <a:chExt cx="3842"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556" y="4133"/>
              <a:ext cx="3842" cy="2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rPr>
                <a:t>对照</a:t>
              </a:r>
              <a:endParaRPr lang="zh-CN" altLang="en-US" sz="4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dirty="0" err="1">
                  <a:solidFill>
                    <a:schemeClr val="bg1"/>
                  </a:solidFill>
                  <a:latin typeface="Times New Roman" panose="02020603050405020304"/>
                  <a:cs typeface="Times New Roman" panose="02020603050405020304"/>
                  <a:sym typeface="+mn-ea"/>
                </a:rPr>
                <a:t>v. to refer to, </a:t>
              </a:r>
              <a:endParaRPr lang="en-US"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dirty="0" err="1">
                  <a:solidFill>
                    <a:schemeClr val="bg1"/>
                  </a:solidFill>
                  <a:latin typeface="Times New Roman" panose="02020603050405020304"/>
                  <a:cs typeface="Times New Roman" panose="02020603050405020304"/>
                  <a:sym typeface="+mn-ea"/>
                </a:rPr>
                <a:t>to compare</a:t>
              </a:r>
              <a:endParaRPr lang="en-US"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7328535" y="4298315"/>
            <a:ext cx="222948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duì</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zhào</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9" name="组合 38"/>
          <p:cNvGrpSpPr/>
          <p:nvPr/>
        </p:nvGrpSpPr>
        <p:grpSpPr>
          <a:xfrm>
            <a:off x="9827895" y="3629025"/>
            <a:ext cx="2243455" cy="3194050"/>
            <a:chOff x="9262" y="2028"/>
            <a:chExt cx="3533" cy="5030"/>
          </a:xfrm>
        </p:grpSpPr>
        <p:grpSp>
          <p:nvGrpSpPr>
            <p:cNvPr id="40" name="组合 39"/>
            <p:cNvGrpSpPr/>
            <p:nvPr/>
          </p:nvGrpSpPr>
          <p:grpSpPr>
            <a:xfrm>
              <a:off x="9330" y="2028"/>
              <a:ext cx="3465" cy="5030"/>
              <a:chOff x="1486086" y="120403"/>
              <a:chExt cx="2200089" cy="3194297"/>
            </a:xfrm>
          </p:grpSpPr>
          <p:sp>
            <p:nvSpPr>
              <p:cNvPr id="41"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46" name="文本框 7"/>
            <p:cNvSpPr txBox="1"/>
            <p:nvPr/>
          </p:nvSpPr>
          <p:spPr>
            <a:xfrm>
              <a:off x="9262" y="4252"/>
              <a:ext cx="3532" cy="2688"/>
            </a:xfrm>
            <a:prstGeom prst="rect">
              <a:avLst/>
            </a:prstGeom>
            <a:noFill/>
          </p:spPr>
          <p:txBody>
            <a:bodyPr wrap="square">
              <a:spAutoFit/>
            </a:bodyPr>
            <a:lstStyle/>
            <a:p>
              <a:pPr algn="ctr" fontAlgn="ctr"/>
              <a:r>
                <a:rPr kumimoji="0" lang="zh-CN" altLang="en-US" sz="40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齐心协力</a:t>
              </a:r>
              <a:r>
                <a:rPr lang="en-US" sz="900" dirty="0" err="1">
                  <a:solidFill>
                    <a:srgbClr val="E2AEAB"/>
                  </a:solidFill>
                  <a:latin typeface="Times New Roman" panose="02020603050405020304"/>
                  <a:cs typeface="Times New Roman" panose="02020603050405020304"/>
                  <a:sym typeface="+mn-ea"/>
                </a:rPr>
                <a:t>3</a:t>
              </a:r>
              <a:endParaRPr lang="en-US" sz="900" dirty="0" err="1">
                <a:solidFill>
                  <a:srgbClr val="E2AEAB"/>
                </a:solidFill>
                <a:latin typeface="Times New Roman" panose="02020603050405020304"/>
                <a:cs typeface="Times New Roman" panose="02020603050405020304"/>
                <a:sym typeface="+mn-ea"/>
              </a:endParaRPr>
            </a:p>
            <a:p>
              <a:pPr algn="ctr" fontAlgn="ctr"/>
              <a:r>
                <a:rPr lang="en-US" sz="1400" dirty="0" err="1">
                  <a:solidFill>
                    <a:schemeClr val="bg1"/>
                  </a:solidFill>
                  <a:latin typeface="Times New Roman" panose="02020603050405020304"/>
                  <a:cs typeface="Times New Roman" panose="02020603050405020304"/>
                  <a:sym typeface="+mn-ea"/>
                </a:rPr>
                <a:t>to make concerted efforts, to be all of one mind, to bend their efforts in a single direction</a:t>
              </a:r>
              <a:endParaRPr lang="en-US" sz="1400" dirty="0" err="1">
                <a:solidFill>
                  <a:schemeClr val="bg1"/>
                </a:solidFill>
                <a:latin typeface="Times New Roman" panose="02020603050405020304"/>
                <a:cs typeface="Times New Roman" panose="02020603050405020304"/>
                <a:sym typeface="+mn-ea"/>
              </a:endParaRPr>
            </a:p>
          </p:txBody>
        </p:sp>
      </p:grpSp>
      <p:sp>
        <p:nvSpPr>
          <p:cNvPr id="47" name="文本框 7"/>
          <p:cNvSpPr txBox="1"/>
          <p:nvPr/>
        </p:nvSpPr>
        <p:spPr>
          <a:xfrm>
            <a:off x="9504045" y="429831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qí</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xīn-xié</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lì</a:t>
            </a:r>
            <a:endParaRPr sz="36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par>
                          <p:cTn id="46" fill="hold">
                            <p:stCondLst>
                              <p:cond delay="3500"/>
                            </p:stCondLst>
                            <p:childTnLst>
                              <p:par>
                                <p:cTn id="47" presetID="55" presetClass="entr" presetSubtype="0" fill="hold" nodeType="afterEffect">
                                  <p:stCondLst>
                                    <p:cond delay="0"/>
                                  </p:stCondLst>
                                  <p:childTnLst>
                                    <p:set>
                                      <p:cBhvr>
                                        <p:cTn id="48" dur="500"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strVal val="#ppt_w*0.70"/>
                                          </p:val>
                                        </p:tav>
                                        <p:tav tm="100000">
                                          <p:val>
                                            <p:strVal val="#ppt_w"/>
                                          </p:val>
                                        </p:tav>
                                      </p:tavLst>
                                    </p:anim>
                                    <p:anim calcmode="lin" valueType="num">
                                      <p:cBhvr>
                                        <p:cTn id="50" dur="500" fill="hold"/>
                                        <p:tgtEl>
                                          <p:spTgt spid="39"/>
                                        </p:tgtEl>
                                        <p:attrNameLst>
                                          <p:attrName>ppt_h</p:attrName>
                                        </p:attrNameLst>
                                      </p:cBhvr>
                                      <p:tavLst>
                                        <p:tav tm="0">
                                          <p:val>
                                            <p:strVal val="#ppt_h"/>
                                          </p:val>
                                        </p:tav>
                                        <p:tav tm="100000">
                                          <p:val>
                                            <p:strVal val="#ppt_h"/>
                                          </p:val>
                                        </p:tav>
                                      </p:tavLst>
                                    </p:anim>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linds(horizontal)">
                                      <p:cBhvr>
                                        <p:cTn id="56" dur="500"/>
                                        <p:tgtEl>
                                          <p:spTgt spid="47"/>
                                        </p:tgtEl>
                                      </p:cBhvr>
                                    </p:animEffect>
                                  </p:childTnLst>
                                  <p:subTnLst>
                                    <p:audio>
                                      <p:cMediaNode>
                                        <p:cTn display="1" masterRel="sameClick">
                                          <p:stCondLst>
                                            <p:cond evt="begin" delay="0">
                                              <p:tn val="54"/>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57" restart="whenNotActive" fill="hold" evtFilter="cancelBubble" nodeType="interactiveSeq">
                <p:stCondLst>
                  <p:cond evt="onClick" delay="0">
                    <p:tgtEl>
                      <p:spTgt spid="2"/>
                    </p:tgtEl>
                  </p:cond>
                </p:stCondLst>
                <p:endSync evt="end" delay="0">
                  <p:rtn val="all"/>
                </p:endSync>
                <p:childTnLst>
                  <p:par>
                    <p:cTn id="58" fill="hold">
                      <p:stCondLst>
                        <p:cond delay="0"/>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blinds(horizontal)">
                                      <p:cBhvr>
                                        <p:cTn id="62" dur="500"/>
                                        <p:tgtEl>
                                          <p:spTgt spid="10"/>
                                        </p:tgtEl>
                                      </p:cBhvr>
                                    </p:animEffect>
                                  </p:childTnLst>
                                  <p:subTnLst>
                                    <p:audio>
                                      <p:cMediaNode>
                                        <p:cTn display="1" masterRel="sameClick">
                                          <p:stCondLst>
                                            <p:cond evt="begin" delay="0">
                                              <p:tn val="60"/>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63" restart="whenNotActive" fill="hold" evtFilter="cancelBubble" nodeType="interactiveSeq">
                <p:stCondLst>
                  <p:cond evt="onClick" delay="0">
                    <p:tgtEl>
                      <p:spTgt spid="4"/>
                    </p:tgtEl>
                  </p:cond>
                </p:stCondLst>
                <p:endSync evt="end" delay="0">
                  <p:rtn val="all"/>
                </p:endSync>
                <p:childTnLst>
                  <p:par>
                    <p:cTn id="64" fill="hold">
                      <p:stCondLst>
                        <p:cond delay="0"/>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blinds(horizontal)">
                                      <p:cBhvr>
                                        <p:cTn id="68" dur="500"/>
                                        <p:tgtEl>
                                          <p:spTgt spid="62"/>
                                        </p:tgtEl>
                                      </p:cBhvr>
                                    </p:animEffect>
                                  </p:childTnLst>
                                  <p:subTnLst>
                                    <p:audio>
                                      <p:cMediaNode>
                                        <p:cTn display="1" masterRel="sameClick">
                                          <p:stCondLst>
                                            <p:cond evt="begin" delay="0">
                                              <p:tn val="66"/>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69" restart="whenNotActive" fill="hold" evtFilter="cancelBubble" nodeType="interactiveSeq">
                <p:stCondLst>
                  <p:cond evt="onClick" delay="0">
                    <p:tgtEl>
                      <p:spTgt spid="6"/>
                    </p:tgtEl>
                  </p:cond>
                </p:stCondLst>
                <p:endSync evt="end" delay="0">
                  <p:rtn val="all"/>
                </p:endSync>
                <p:childTnLst>
                  <p:par>
                    <p:cTn id="70" fill="hold">
                      <p:stCondLst>
                        <p:cond delay="0"/>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blinds(horizontal)">
                                      <p:cBhvr>
                                        <p:cTn id="74" dur="500"/>
                                        <p:tgtEl>
                                          <p:spTgt spid="13"/>
                                        </p:tgtEl>
                                      </p:cBhvr>
                                    </p:animEffect>
                                  </p:childTnLst>
                                  <p:subTnLst>
                                    <p:audio>
                                      <p:cMediaNode>
                                        <p:cTn display="1" masterRel="sameClick">
                                          <p:stCondLst>
                                            <p:cond evt="begin" delay="0">
                                              <p:tn val="72"/>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75" restart="whenNotActive" fill="hold" evtFilter="cancelBubble" nodeType="interactiveSeq">
                <p:stCondLst>
                  <p:cond evt="onClick" delay="0">
                    <p:tgtEl>
                      <p:spTgt spid="25"/>
                    </p:tgtEl>
                  </p:cond>
                </p:stCondLst>
                <p:endSync evt="end" delay="0">
                  <p:rtn val="all"/>
                </p:endSync>
                <p:childTnLst>
                  <p:par>
                    <p:cTn id="76" fill="hold">
                      <p:stCondLst>
                        <p:cond delay="0"/>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blinds(horizontal)">
                                      <p:cBhvr>
                                        <p:cTn id="80" dur="500"/>
                                        <p:tgtEl>
                                          <p:spTgt spid="37"/>
                                        </p:tgtEl>
                                      </p:cBhvr>
                                    </p:animEffect>
                                  </p:childTnLst>
                                  <p:subTnLst>
                                    <p:audio>
                                      <p:cMediaNode>
                                        <p:cTn display="1" masterRel="sameClick">
                                          <p:stCondLst>
                                            <p:cond evt="begin" delay="0">
                                              <p:tn val="78"/>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81" restart="whenNotActive" fill="hold" evtFilter="cancelBubble" nodeType="interactiveSeq">
                <p:stCondLst>
                  <p:cond evt="onClick" delay="0">
                    <p:tgtEl>
                      <p:spTgt spid="14"/>
                    </p:tgtEl>
                  </p:cond>
                </p:stCondLst>
                <p:endSync evt="end" delay="0">
                  <p:rtn val="all"/>
                </p:endSync>
                <p:childTnLst>
                  <p:par>
                    <p:cTn id="82" fill="hold">
                      <p:stCondLst>
                        <p:cond delay="0"/>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blinds(horizontal)">
                                      <p:cBhvr>
                                        <p:cTn id="86" dur="500"/>
                                        <p:tgtEl>
                                          <p:spTgt spid="21"/>
                                        </p:tgtEl>
                                      </p:cBhvr>
                                    </p:animEffect>
                                  </p:childTnLst>
                                  <p:subTnLst>
                                    <p:audio>
                                      <p:cMediaNode>
                                        <p:cTn display="1" masterRel="sameClick">
                                          <p:stCondLst>
                                            <p:cond evt="begin" delay="0">
                                              <p:tn val="84"/>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87" restart="whenNotActive" fill="hold" evtFilter="cancelBubble" nodeType="interactiveSeq">
                <p:stCondLst>
                  <p:cond evt="onClick" delay="0">
                    <p:tgtEl>
                      <p:spTgt spid="3"/>
                    </p:tgtEl>
                  </p:cond>
                </p:stCondLst>
                <p:endSync evt="end" delay="0">
                  <p:rtn val="all"/>
                </p:endSync>
                <p:childTnLst>
                  <p:par>
                    <p:cTn id="88" fill="hold">
                      <p:stCondLst>
                        <p:cond delay="0"/>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linds(horizontal)">
                                      <p:cBhvr>
                                        <p:cTn id="92" dur="500"/>
                                        <p:tgtEl>
                                          <p:spTgt spid="30"/>
                                        </p:tgtEl>
                                      </p:cBhvr>
                                    </p:animEffect>
                                  </p:childTnLst>
                                  <p:subTnLst>
                                    <p:audio>
                                      <p:cMediaNode>
                                        <p:cTn display="1" masterRel="sameClick">
                                          <p:stCondLst>
                                            <p:cond evt="begin" delay="0">
                                              <p:tn val="90"/>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93" restart="whenNotActive" fill="hold" evtFilter="cancelBubble" nodeType="interactiveSeq">
                <p:stCondLst>
                  <p:cond evt="onClick" delay="0">
                    <p:tgtEl>
                      <p:spTgt spid="31"/>
                    </p:tgtEl>
                  </p:cond>
                </p:stCondLst>
                <p:endSync evt="end" delay="0">
                  <p:rtn val="all"/>
                </p:endSync>
                <p:childTnLst>
                  <p:par>
                    <p:cTn id="94" fill="hold">
                      <p:stCondLst>
                        <p:cond delay="0"/>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500"/>
                                        <p:tgtEl>
                                          <p:spTgt spid="38"/>
                                        </p:tgtEl>
                                      </p:cBhvr>
                                    </p:animEffect>
                                  </p:childTnLst>
                                  <p:subTnLst>
                                    <p:audio>
                                      <p:cMediaNode>
                                        <p:cTn display="1" masterRel="sameClick">
                                          <p:stCondLst>
                                            <p:cond evt="begin" delay="0">
                                              <p:tn val="96"/>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P spid="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1862469" y="1128395"/>
            <a:ext cx="8578836" cy="706755"/>
            <a:chOff x="4050" y="448"/>
            <a:chExt cx="3875"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050" y="448"/>
              <a:ext cx="387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数额</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空想</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永恒</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资本</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依据</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4" name="组合 3"/>
          <p:cNvGrpSpPr/>
          <p:nvPr/>
        </p:nvGrpSpPr>
        <p:grpSpPr>
          <a:xfrm>
            <a:off x="0" y="1070610"/>
            <a:ext cx="11381740" cy="5535930"/>
            <a:chOff x="108" y="-186"/>
            <a:chExt cx="17924" cy="8718"/>
          </a:xfrm>
        </p:grpSpPr>
        <p:sp>
          <p:nvSpPr>
            <p:cNvPr id="2" name="矩形 1"/>
            <p:cNvSpPr/>
            <p:nvPr/>
          </p:nvSpPr>
          <p:spPr>
            <a:xfrm>
              <a:off x="1460" y="1258"/>
              <a:ext cx="16572" cy="7274"/>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defTabSz="1300480">
                <a:lnSpc>
                  <a:spcPct val="150000"/>
                </a:lnSpc>
                <a:defRPr sz="3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sz="3300" b="1">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a:solidFill>
                    <a:schemeClr val="tx1"/>
                  </a:solidFill>
                  <a:latin typeface="华文楷体" panose="02010600040101010101" charset="-122"/>
                  <a:ea typeface="华文楷体" panose="02010600040101010101" charset="-122"/>
                  <a:cs typeface="华文楷体" panose="02010600040101010101" charset="-122"/>
                  <a:sym typeface="+mn-ea"/>
                </a:rPr>
                <a:t>    </a:t>
              </a:r>
              <a:r>
                <a:rPr sz="4000" b="1">
                  <a:solidFill>
                    <a:schemeClr val="tx1"/>
                  </a:solidFill>
                  <a:latin typeface="华文楷体" panose="02010600040101010101" charset="-122"/>
                  <a:ea typeface="华文楷体" panose="02010600040101010101" charset="-122"/>
                  <a:cs typeface="华文楷体" panose="02010600040101010101" charset="-122"/>
                  <a:sym typeface="+mn-ea"/>
                </a:rPr>
                <a:t> 对创业者来说，创业不能靠_______，要______市场需求。不管你最初有多少______，只要勤奋努力，善于发现商机，不但能快速收回本钱，还能获得_______可观的财富。这是一条______的真理。</a:t>
              </a:r>
              <a:endParaRPr sz="40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108" y="-186"/>
              <a:ext cx="2122" cy="2122"/>
            </a:xfrm>
            <a:prstGeom prst="rect">
              <a:avLst/>
            </a:prstGeom>
          </p:spPr>
        </p:pic>
      </p:grpSp>
      <p:sp>
        <p:nvSpPr>
          <p:cNvPr id="24" name="文本框 23"/>
          <p:cNvSpPr txBox="1"/>
          <p:nvPr/>
        </p:nvSpPr>
        <p:spPr>
          <a:xfrm>
            <a:off x="1038225" y="3075305"/>
            <a:ext cx="1470025" cy="706755"/>
          </a:xfrm>
          <a:prstGeom prst="rect">
            <a:avLst/>
          </a:prstGeom>
          <a:noFill/>
        </p:spPr>
        <p:txBody>
          <a:bodyPr wrap="square" rtlCol="0" anchor="t">
            <a:spAutoFit/>
          </a:bodyPr>
          <a:lstStyle/>
          <a:p>
            <a:pPr algn="ctr"/>
            <a:r>
              <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依据</a:t>
            </a:r>
            <a:endPar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9246235" y="3075940"/>
            <a:ext cx="1233170" cy="706755"/>
          </a:xfrm>
          <a:prstGeom prst="rect">
            <a:avLst/>
          </a:prstGeom>
          <a:noFill/>
        </p:spPr>
        <p:txBody>
          <a:bodyPr wrap="square" rtlCol="0" anchor="t">
            <a:spAutoFit/>
          </a:bodyPr>
          <a:lstStyle/>
          <a:p>
            <a:pPr algn="ctr"/>
            <a:r>
              <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资本</a:t>
            </a:r>
            <a:endPar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34" name="文本框 33"/>
          <p:cNvSpPr txBox="1"/>
          <p:nvPr/>
        </p:nvSpPr>
        <p:spPr>
          <a:xfrm>
            <a:off x="8454390" y="2200910"/>
            <a:ext cx="1221740" cy="706755"/>
          </a:xfrm>
          <a:prstGeom prst="rect">
            <a:avLst/>
          </a:prstGeom>
          <a:noFill/>
        </p:spPr>
        <p:txBody>
          <a:bodyPr wrap="square" rtlCol="0" anchor="t">
            <a:spAutoFit/>
          </a:bodyPr>
          <a:lstStyle/>
          <a:p>
            <a:pPr algn="ctr"/>
            <a:r>
              <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空想</a:t>
            </a:r>
            <a:endPar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0" name="文本框 9"/>
          <p:cNvSpPr txBox="1"/>
          <p:nvPr/>
        </p:nvSpPr>
        <p:spPr>
          <a:xfrm>
            <a:off x="5231130" y="4932045"/>
            <a:ext cx="1264920" cy="706755"/>
          </a:xfrm>
          <a:prstGeom prst="rect">
            <a:avLst/>
          </a:prstGeom>
          <a:noFill/>
        </p:spPr>
        <p:txBody>
          <a:bodyPr wrap="square" rtlCol="0" anchor="t">
            <a:spAutoFit/>
          </a:bodyPr>
          <a:lstStyle/>
          <a:p>
            <a:pPr algn="ctr"/>
            <a:r>
              <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数额</a:t>
            </a:r>
            <a:endPar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1" name="文本框 10"/>
          <p:cNvSpPr txBox="1"/>
          <p:nvPr/>
        </p:nvSpPr>
        <p:spPr>
          <a:xfrm>
            <a:off x="2090420" y="5824855"/>
            <a:ext cx="1256665" cy="706755"/>
          </a:xfrm>
          <a:prstGeom prst="rect">
            <a:avLst/>
          </a:prstGeom>
          <a:noFill/>
        </p:spPr>
        <p:txBody>
          <a:bodyPr wrap="square" rtlCol="0" anchor="t">
            <a:spAutoFit/>
          </a:bodyPr>
          <a:lstStyle/>
          <a:p>
            <a:pPr algn="ctr"/>
            <a:r>
              <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永恒</a:t>
            </a:r>
            <a:endParaRPr lang="zh-CN" altLang="en-US" sz="4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subTnLst>
                                    <p:audio>
                                      <p:cMediaNode>
                                        <p:cTn display="1" masterRel="sameClick">
                                          <p:stCondLst>
                                            <p:cond evt="begin" delay="0">
                                              <p:tn val="20"/>
                                            </p:cond>
                                          </p:stCondLst>
                                          <p:endCondLst>
                                            <p:cond evt="onStopAudio" delay="0">
                                              <p:tgtEl>
                                                <p:sldTgt/>
                                              </p:tgtEl>
                                            </p:cond>
                                          </p:endCondLst>
                                        </p:cTn>
                                        <p:tgtEl>
                                          <p:sndTgt r:embed="rId2" name="click.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subTnLst>
                                    <p:audio>
                                      <p:cMediaNode>
                                        <p:cTn display="1" masterRel="sameClick">
                                          <p:stCondLst>
                                            <p:cond evt="begin" delay="0">
                                              <p:tn val="2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4"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复习</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8243" y="702214"/>
            <a:ext cx="87630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Review</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9" name="组合 28"/>
          <p:cNvGrpSpPr/>
          <p:nvPr/>
        </p:nvGrpSpPr>
        <p:grpSpPr>
          <a:xfrm>
            <a:off x="746267" y="1308735"/>
            <a:ext cx="1795638" cy="2567940"/>
            <a:chOff x="3156" y="705"/>
            <a:chExt cx="3639" cy="5203"/>
          </a:xfrm>
        </p:grpSpPr>
        <p:pic>
          <p:nvPicPr>
            <p:cNvPr id="2" name="图片 1"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56" y="2526"/>
              <a:ext cx="3639"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痕迹</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3" name="组合 2"/>
          <p:cNvGrpSpPr/>
          <p:nvPr/>
        </p:nvGrpSpPr>
        <p:grpSpPr>
          <a:xfrm>
            <a:off x="3035935" y="1307465"/>
            <a:ext cx="1795145" cy="2567940"/>
            <a:chOff x="3157" y="705"/>
            <a:chExt cx="3638" cy="5203"/>
          </a:xfrm>
        </p:grpSpPr>
        <p:pic>
          <p:nvPicPr>
            <p:cNvPr id="11" name="图片 10" descr="扑克牌外层"/>
            <p:cNvPicPr>
              <a:picLocks noChangeAspect="1"/>
            </p:cNvPicPr>
            <p:nvPr/>
          </p:nvPicPr>
          <p:blipFill>
            <a:blip r:embed="rId1"/>
            <a:stretch>
              <a:fillRect/>
            </a:stretch>
          </p:blipFill>
          <p:spPr>
            <a:xfrm>
              <a:off x="3157" y="705"/>
              <a:ext cx="3638" cy="5203"/>
            </a:xfrm>
            <a:prstGeom prst="rect">
              <a:avLst/>
            </a:prstGeom>
          </p:spPr>
        </p:pic>
        <p:sp>
          <p:nvSpPr>
            <p:cNvPr id="12"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停顿</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13" name="组合 12"/>
          <p:cNvGrpSpPr/>
          <p:nvPr/>
        </p:nvGrpSpPr>
        <p:grpSpPr>
          <a:xfrm>
            <a:off x="5159517" y="1307465"/>
            <a:ext cx="1795638" cy="2567940"/>
            <a:chOff x="3156" y="705"/>
            <a:chExt cx="3639" cy="5203"/>
          </a:xfrm>
        </p:grpSpPr>
        <p:pic>
          <p:nvPicPr>
            <p:cNvPr id="15" name="图片 14" descr="扑克牌外层"/>
            <p:cNvPicPr>
              <a:picLocks noChangeAspect="1"/>
            </p:cNvPicPr>
            <p:nvPr/>
          </p:nvPicPr>
          <p:blipFill>
            <a:blip r:embed="rId1"/>
            <a:stretch>
              <a:fillRect/>
            </a:stretch>
          </p:blipFill>
          <p:spPr>
            <a:xfrm>
              <a:off x="3157" y="705"/>
              <a:ext cx="3638" cy="5203"/>
            </a:xfrm>
            <a:prstGeom prst="rect">
              <a:avLst/>
            </a:prstGeom>
          </p:spPr>
        </p:pic>
        <p:sp>
          <p:nvSpPr>
            <p:cNvPr id="16" name="文本框 7"/>
            <p:cNvSpPr txBox="1"/>
            <p:nvPr/>
          </p:nvSpPr>
          <p:spPr>
            <a:xfrm>
              <a:off x="3156" y="2526"/>
              <a:ext cx="3639"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线索</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17" name="组合 16"/>
          <p:cNvGrpSpPr/>
          <p:nvPr/>
        </p:nvGrpSpPr>
        <p:grpSpPr>
          <a:xfrm>
            <a:off x="7449185" y="1306195"/>
            <a:ext cx="1795145" cy="2567940"/>
            <a:chOff x="3157" y="705"/>
            <a:chExt cx="3638" cy="5203"/>
          </a:xfrm>
        </p:grpSpPr>
        <p:pic>
          <p:nvPicPr>
            <p:cNvPr id="18" name="图片 17" descr="扑克牌外层"/>
            <p:cNvPicPr>
              <a:picLocks noChangeAspect="1"/>
            </p:cNvPicPr>
            <p:nvPr/>
          </p:nvPicPr>
          <p:blipFill>
            <a:blip r:embed="rId1"/>
            <a:stretch>
              <a:fillRect/>
            </a:stretch>
          </p:blipFill>
          <p:spPr>
            <a:xfrm>
              <a:off x="3157" y="705"/>
              <a:ext cx="3638" cy="5203"/>
            </a:xfrm>
            <a:prstGeom prst="rect">
              <a:avLst/>
            </a:prstGeom>
          </p:spPr>
        </p:pic>
        <p:sp>
          <p:nvSpPr>
            <p:cNvPr id="19"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框架</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20" name="组合 19"/>
          <p:cNvGrpSpPr/>
          <p:nvPr/>
        </p:nvGrpSpPr>
        <p:grpSpPr>
          <a:xfrm>
            <a:off x="9738360" y="1308735"/>
            <a:ext cx="1795145" cy="2567940"/>
            <a:chOff x="3157" y="705"/>
            <a:chExt cx="3638" cy="5203"/>
          </a:xfrm>
        </p:grpSpPr>
        <p:pic>
          <p:nvPicPr>
            <p:cNvPr id="21" name="图片 20" descr="扑克牌外层"/>
            <p:cNvPicPr>
              <a:picLocks noChangeAspect="1"/>
            </p:cNvPicPr>
            <p:nvPr/>
          </p:nvPicPr>
          <p:blipFill>
            <a:blip r:embed="rId1"/>
            <a:stretch>
              <a:fillRect/>
            </a:stretch>
          </p:blipFill>
          <p:spPr>
            <a:xfrm>
              <a:off x="3157" y="705"/>
              <a:ext cx="3638" cy="5203"/>
            </a:xfrm>
            <a:prstGeom prst="rect">
              <a:avLst/>
            </a:prstGeom>
          </p:spPr>
        </p:pic>
        <p:sp>
          <p:nvSpPr>
            <p:cNvPr id="22"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残留</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23" name="组合 22"/>
          <p:cNvGrpSpPr/>
          <p:nvPr/>
        </p:nvGrpSpPr>
        <p:grpSpPr>
          <a:xfrm>
            <a:off x="751347" y="4094480"/>
            <a:ext cx="1795638" cy="2567940"/>
            <a:chOff x="3156" y="705"/>
            <a:chExt cx="3639" cy="5203"/>
          </a:xfrm>
        </p:grpSpPr>
        <p:pic>
          <p:nvPicPr>
            <p:cNvPr id="26" name="图片 25" descr="扑克牌外层"/>
            <p:cNvPicPr>
              <a:picLocks noChangeAspect="1"/>
            </p:cNvPicPr>
            <p:nvPr/>
          </p:nvPicPr>
          <p:blipFill>
            <a:blip r:embed="rId1"/>
            <a:stretch>
              <a:fillRect/>
            </a:stretch>
          </p:blipFill>
          <p:spPr>
            <a:xfrm>
              <a:off x="3157" y="705"/>
              <a:ext cx="3638" cy="5203"/>
            </a:xfrm>
            <a:prstGeom prst="rect">
              <a:avLst/>
            </a:prstGeom>
          </p:spPr>
        </p:pic>
        <p:sp>
          <p:nvSpPr>
            <p:cNvPr id="27" name="文本框 7"/>
            <p:cNvSpPr txBox="1"/>
            <p:nvPr/>
          </p:nvSpPr>
          <p:spPr>
            <a:xfrm>
              <a:off x="3156" y="2526"/>
              <a:ext cx="3639"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慎重</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31" name="组合 30"/>
          <p:cNvGrpSpPr/>
          <p:nvPr/>
        </p:nvGrpSpPr>
        <p:grpSpPr>
          <a:xfrm>
            <a:off x="3041015" y="4093210"/>
            <a:ext cx="1795145" cy="2567940"/>
            <a:chOff x="3157" y="705"/>
            <a:chExt cx="3638" cy="5203"/>
          </a:xfrm>
        </p:grpSpPr>
        <p:pic>
          <p:nvPicPr>
            <p:cNvPr id="32" name="图片 31" descr="扑克牌外层"/>
            <p:cNvPicPr>
              <a:picLocks noChangeAspect="1"/>
            </p:cNvPicPr>
            <p:nvPr/>
          </p:nvPicPr>
          <p:blipFill>
            <a:blip r:embed="rId1"/>
            <a:stretch>
              <a:fillRect/>
            </a:stretch>
          </p:blipFill>
          <p:spPr>
            <a:xfrm>
              <a:off x="3157" y="705"/>
              <a:ext cx="3638" cy="5203"/>
            </a:xfrm>
            <a:prstGeom prst="rect">
              <a:avLst/>
            </a:prstGeom>
          </p:spPr>
        </p:pic>
        <p:sp>
          <p:nvSpPr>
            <p:cNvPr id="33"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麻痹</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34" name="组合 33"/>
          <p:cNvGrpSpPr/>
          <p:nvPr/>
        </p:nvGrpSpPr>
        <p:grpSpPr>
          <a:xfrm>
            <a:off x="5164597" y="4093210"/>
            <a:ext cx="1795638" cy="2567940"/>
            <a:chOff x="3156" y="705"/>
            <a:chExt cx="3639" cy="5203"/>
          </a:xfrm>
        </p:grpSpPr>
        <p:pic>
          <p:nvPicPr>
            <p:cNvPr id="35" name="图片 34" descr="扑克牌外层"/>
            <p:cNvPicPr>
              <a:picLocks noChangeAspect="1"/>
            </p:cNvPicPr>
            <p:nvPr/>
          </p:nvPicPr>
          <p:blipFill>
            <a:blip r:embed="rId1"/>
            <a:stretch>
              <a:fillRect/>
            </a:stretch>
          </p:blipFill>
          <p:spPr>
            <a:xfrm>
              <a:off x="3157" y="705"/>
              <a:ext cx="3638" cy="5203"/>
            </a:xfrm>
            <a:prstGeom prst="rect">
              <a:avLst/>
            </a:prstGeom>
          </p:spPr>
        </p:pic>
        <p:sp>
          <p:nvSpPr>
            <p:cNvPr id="36" name="文本框 7"/>
            <p:cNvSpPr txBox="1"/>
            <p:nvPr/>
          </p:nvSpPr>
          <p:spPr>
            <a:xfrm>
              <a:off x="3156" y="2526"/>
              <a:ext cx="3639"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考验</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37" name="组合 36"/>
          <p:cNvGrpSpPr/>
          <p:nvPr/>
        </p:nvGrpSpPr>
        <p:grpSpPr>
          <a:xfrm>
            <a:off x="7454265" y="4091940"/>
            <a:ext cx="1795145" cy="2567940"/>
            <a:chOff x="3157" y="705"/>
            <a:chExt cx="3638" cy="5203"/>
          </a:xfrm>
        </p:grpSpPr>
        <p:pic>
          <p:nvPicPr>
            <p:cNvPr id="38" name="图片 37" descr="扑克牌外层"/>
            <p:cNvPicPr>
              <a:picLocks noChangeAspect="1"/>
            </p:cNvPicPr>
            <p:nvPr/>
          </p:nvPicPr>
          <p:blipFill>
            <a:blip r:embed="rId1"/>
            <a:stretch>
              <a:fillRect/>
            </a:stretch>
          </p:blipFill>
          <p:spPr>
            <a:xfrm>
              <a:off x="3157" y="705"/>
              <a:ext cx="3638" cy="5203"/>
            </a:xfrm>
            <a:prstGeom prst="rect">
              <a:avLst/>
            </a:prstGeom>
          </p:spPr>
        </p:pic>
        <p:sp>
          <p:nvSpPr>
            <p:cNvPr id="39"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部署</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40" name="组合 39"/>
          <p:cNvGrpSpPr/>
          <p:nvPr/>
        </p:nvGrpSpPr>
        <p:grpSpPr>
          <a:xfrm>
            <a:off x="9743440" y="4094480"/>
            <a:ext cx="1795145" cy="2567940"/>
            <a:chOff x="3157" y="705"/>
            <a:chExt cx="3638" cy="5203"/>
          </a:xfrm>
        </p:grpSpPr>
        <p:pic>
          <p:nvPicPr>
            <p:cNvPr id="41" name="图片 40" descr="扑克牌外层"/>
            <p:cNvPicPr>
              <a:picLocks noChangeAspect="1"/>
            </p:cNvPicPr>
            <p:nvPr/>
          </p:nvPicPr>
          <p:blipFill>
            <a:blip r:embed="rId1"/>
            <a:stretch>
              <a:fillRect/>
            </a:stretch>
          </p:blipFill>
          <p:spPr>
            <a:xfrm>
              <a:off x="3157" y="705"/>
              <a:ext cx="3638" cy="5203"/>
            </a:xfrm>
            <a:prstGeom prst="rect">
              <a:avLst/>
            </a:prstGeom>
          </p:spPr>
        </p:pic>
        <p:sp>
          <p:nvSpPr>
            <p:cNvPr id="42" name="文本框 7"/>
            <p:cNvSpPr txBox="1"/>
            <p:nvPr/>
          </p:nvSpPr>
          <p:spPr>
            <a:xfrm>
              <a:off x="3199" y="2526"/>
              <a:ext cx="3491" cy="15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rPr>
                <a:t>忠诚</a:t>
              </a:r>
              <a:endParaRPr kumimoji="0" lang="zh-CN" altLang="en-US" sz="44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9" name="Picture 4" descr="C:\Users\Lenovo\Desktop\新建文件夹\专长.jpg专长"/>
          <p:cNvPicPr>
            <a:picLocks noChangeArrowheads="1"/>
          </p:cNvPicPr>
          <p:nvPr/>
        </p:nvPicPr>
        <p:blipFill>
          <a:blip r:embed="rId2"/>
          <a:srcRect/>
          <a:stretch>
            <a:fillRect/>
          </a:stretch>
        </p:blipFill>
        <p:spPr bwMode="auto">
          <a:xfrm>
            <a:off x="8225155" y="2421255"/>
            <a:ext cx="2470150" cy="18218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2" name="Picture 5" descr="C:\Users\Lenovo\Desktop\新建文件夹\规格.jpg规格"/>
          <p:cNvPicPr>
            <a:picLocks noChangeArrowheads="1"/>
          </p:cNvPicPr>
          <p:nvPr/>
        </p:nvPicPr>
        <p:blipFill>
          <a:blip r:embed="rId3"/>
          <a:srcRect/>
          <a:stretch>
            <a:fillRect/>
          </a:stretch>
        </p:blipFill>
        <p:spPr bwMode="auto">
          <a:xfrm>
            <a:off x="8853170" y="702310"/>
            <a:ext cx="1042670" cy="6597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3" name="Picture 6" descr="C:\Users\Lenovo\Desktop\新建文件夹\资本.jpg资本"/>
          <p:cNvPicPr>
            <a:picLocks noChangeArrowheads="1"/>
          </p:cNvPicPr>
          <p:nvPr/>
        </p:nvPicPr>
        <p:blipFill>
          <a:blip r:embed="rId4"/>
          <a:srcRect/>
          <a:stretch>
            <a:fillRect/>
          </a:stretch>
        </p:blipFill>
        <p:spPr bwMode="auto">
          <a:xfrm>
            <a:off x="8800783" y="5434330"/>
            <a:ext cx="1147445" cy="7118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20" name="椭圆形标注 19"/>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4" y="3113"/>
              <a:ext cx="8640" cy="3730"/>
            </a:xfrm>
            <a:prstGeom prst="rect">
              <a:avLst/>
            </a:prstGeom>
            <a:noFill/>
          </p:spPr>
          <p:txBody>
            <a:bodyPr wrap="square" rtlCol="0" anchor="t">
              <a:spAutoFit/>
            </a:bodyPr>
            <a:lstStyle/>
            <a:p>
              <a:pPr algn="ctr" eaLnBrk="0" fontAlgn="auto" hangingPunct="0">
                <a:buNone/>
              </a:pPr>
              <a:r>
                <a:rPr lang="en-US" altLang="zh-CN" sz="4000" b="1" dirty="0">
                  <a:solidFill>
                    <a:schemeClr val="bg1"/>
                  </a:solidFill>
                  <a:latin typeface="华文楷体" panose="02010600040101010101" charset="-122"/>
                  <a:ea typeface="华文楷体" panose="02010600040101010101" charset="-122"/>
                  <a:cs typeface="华文楷体" panose="02010600040101010101" charset="-122"/>
                  <a:sym typeface="+mn-ea"/>
                </a:rPr>
                <a:t>zhuān cháng</a:t>
              </a:r>
              <a:endParaRPr lang="en-US" altLang="zh-CN" sz="4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专长</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speciality</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7" name="组合 6"/>
          <p:cNvGrpSpPr/>
          <p:nvPr/>
        </p:nvGrpSpPr>
        <p:grpSpPr>
          <a:xfrm>
            <a:off x="238125" y="5401945"/>
            <a:ext cx="6067425" cy="720090"/>
            <a:chOff x="197" y="9126"/>
            <a:chExt cx="9555" cy="1134"/>
          </a:xfrm>
        </p:grpSpPr>
        <p:sp>
          <p:nvSpPr>
            <p:cNvPr id="3" name="圆角矩形 2"/>
            <p:cNvSpPr/>
            <p:nvPr/>
          </p:nvSpPr>
          <p:spPr>
            <a:xfrm>
              <a:off x="197" y="9126"/>
              <a:ext cx="955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97" y="9282"/>
              <a:ext cx="9555"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他的专长是质量管理。</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资本.jpg资本"/>
          <p:cNvPicPr>
            <a:picLocks noChangeArrowheads="1"/>
          </p:cNvPicPr>
          <p:nvPr/>
        </p:nvPicPr>
        <p:blipFill>
          <a:blip r:embed="rId2"/>
          <a:srcRect/>
          <a:stretch>
            <a:fillRect/>
          </a:stretch>
        </p:blipFill>
        <p:spPr bwMode="auto">
          <a:xfrm>
            <a:off x="8173720" y="2487613"/>
            <a:ext cx="2868930" cy="177927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以往.jpg以往"/>
          <p:cNvPicPr>
            <a:picLocks noChangeArrowheads="1"/>
          </p:cNvPicPr>
          <p:nvPr/>
        </p:nvPicPr>
        <p:blipFill>
          <a:blip r:embed="rId3"/>
          <a:srcRect/>
          <a:stretch>
            <a:fillRect/>
          </a:stretch>
        </p:blipFill>
        <p:spPr bwMode="auto">
          <a:xfrm>
            <a:off x="8822690" y="5476240"/>
            <a:ext cx="1098550" cy="7321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专长.jpg专长"/>
          <p:cNvPicPr>
            <a:picLocks noChangeArrowheads="1"/>
          </p:cNvPicPr>
          <p:nvPr/>
        </p:nvPicPr>
        <p:blipFill>
          <a:blip r:embed="rId4"/>
          <a:srcRect/>
          <a:stretch>
            <a:fillRect/>
          </a:stretch>
        </p:blipFill>
        <p:spPr bwMode="auto">
          <a:xfrm>
            <a:off x="8977630" y="694690"/>
            <a:ext cx="1075690" cy="7931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zī běn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资本</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capital</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5871210" cy="720090"/>
            <a:chOff x="197" y="9126"/>
            <a:chExt cx="12975" cy="1134"/>
          </a:xfrm>
        </p:grpSpPr>
        <p:sp>
          <p:nvSpPr>
            <p:cNvPr id="11" name="圆角矩形 10"/>
            <p:cNvSpPr/>
            <p:nvPr/>
          </p:nvSpPr>
          <p:spPr>
            <a:xfrm>
              <a:off x="197" y="9126"/>
              <a:ext cx="1297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7" y="9282"/>
              <a:ext cx="12454"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他们将所有资本用于设备。</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以往.jpg以往"/>
          <p:cNvPicPr>
            <a:picLocks noChangeArrowheads="1"/>
          </p:cNvPicPr>
          <p:nvPr/>
        </p:nvPicPr>
        <p:blipFill>
          <a:blip r:embed="rId2"/>
          <a:srcRect/>
          <a:stretch>
            <a:fillRect/>
          </a:stretch>
        </p:blipFill>
        <p:spPr bwMode="auto">
          <a:xfrm>
            <a:off x="8178800" y="2345690"/>
            <a:ext cx="2708275" cy="19773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淡季.jpg淡季"/>
          <p:cNvPicPr>
            <a:picLocks noChangeArrowheads="1"/>
          </p:cNvPicPr>
          <p:nvPr/>
        </p:nvPicPr>
        <p:blipFill>
          <a:blip r:embed="rId3"/>
          <a:srcRect/>
          <a:stretch>
            <a:fillRect/>
          </a:stretch>
        </p:blipFill>
        <p:spPr bwMode="auto">
          <a:xfrm>
            <a:off x="8766810" y="5407978"/>
            <a:ext cx="1205865" cy="7531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资本.jpg资本"/>
          <p:cNvPicPr>
            <a:picLocks noChangeArrowheads="1"/>
          </p:cNvPicPr>
          <p:nvPr/>
        </p:nvPicPr>
        <p:blipFill>
          <a:blip r:embed="rId4"/>
          <a:srcRect/>
          <a:stretch>
            <a:fillRect/>
          </a:stretch>
        </p:blipFill>
        <p:spPr bwMode="auto">
          <a:xfrm>
            <a:off x="8928735" y="721360"/>
            <a:ext cx="1042670" cy="75628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3691"/>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yǐ wǎng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a:lnSpc>
                  <a:spcPct val="8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以往</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before, previously</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250815" cy="720090"/>
            <a:chOff x="196" y="9126"/>
            <a:chExt cx="11873" cy="1134"/>
          </a:xfrm>
        </p:grpSpPr>
        <p:sp>
          <p:nvSpPr>
            <p:cNvPr id="11" name="圆角矩形 10"/>
            <p:cNvSpPr/>
            <p:nvPr/>
          </p:nvSpPr>
          <p:spPr>
            <a:xfrm>
              <a:off x="197" y="9126"/>
              <a:ext cx="11872"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1263"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今年的收成比以往好。</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淡季.jpg淡季"/>
          <p:cNvPicPr>
            <a:picLocks noChangeArrowheads="1"/>
          </p:cNvPicPr>
          <p:nvPr/>
        </p:nvPicPr>
        <p:blipFill>
          <a:blip r:embed="rId2"/>
          <a:srcRect/>
          <a:stretch>
            <a:fillRect/>
          </a:stretch>
        </p:blipFill>
        <p:spPr bwMode="auto">
          <a:xfrm>
            <a:off x="8229600" y="2449830"/>
            <a:ext cx="2490470" cy="17475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制服.jpg制服"/>
          <p:cNvPicPr>
            <a:picLocks noChangeArrowheads="1"/>
          </p:cNvPicPr>
          <p:nvPr/>
        </p:nvPicPr>
        <p:blipFill>
          <a:blip r:embed="rId3"/>
          <a:srcRect/>
          <a:stretch>
            <a:fillRect/>
          </a:stretch>
        </p:blipFill>
        <p:spPr bwMode="auto">
          <a:xfrm>
            <a:off x="9028430" y="5318760"/>
            <a:ext cx="1097280" cy="7740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以往.jpg以往"/>
          <p:cNvPicPr>
            <a:picLocks noChangeArrowheads="1"/>
          </p:cNvPicPr>
          <p:nvPr/>
        </p:nvPicPr>
        <p:blipFill>
          <a:blip r:embed="rId4"/>
          <a:srcRect/>
          <a:stretch>
            <a:fillRect/>
          </a:stretch>
        </p:blipFill>
        <p:spPr bwMode="auto">
          <a:xfrm>
            <a:off x="9029065" y="709930"/>
            <a:ext cx="841375" cy="5607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dàn jì</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淡季</a:t>
              </a:r>
              <a:r>
                <a:rPr lang="en-US" alt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slack season, off season</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6290945" cy="720090"/>
            <a:chOff x="196" y="9126"/>
            <a:chExt cx="12097"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097"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淡季旅游机票比较便宜。</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制服.jpg制服"/>
          <p:cNvPicPr>
            <a:picLocks noChangeArrowheads="1"/>
          </p:cNvPicPr>
          <p:nvPr/>
        </p:nvPicPr>
        <p:blipFill>
          <a:blip r:embed="rId2"/>
          <a:srcRect/>
          <a:stretch>
            <a:fillRect/>
          </a:stretch>
        </p:blipFill>
        <p:spPr bwMode="auto">
          <a:xfrm>
            <a:off x="8385810" y="2562860"/>
            <a:ext cx="2332355" cy="17151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规格.jpg规格"/>
          <p:cNvPicPr>
            <a:picLocks noChangeArrowheads="1"/>
          </p:cNvPicPr>
          <p:nvPr/>
        </p:nvPicPr>
        <p:blipFill>
          <a:blip r:embed="rId3"/>
          <a:srcRect/>
          <a:stretch>
            <a:fillRect/>
          </a:stretch>
        </p:blipFill>
        <p:spPr bwMode="auto">
          <a:xfrm>
            <a:off x="9048750" y="5515928"/>
            <a:ext cx="1100455" cy="6089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淡季.jpg淡季"/>
          <p:cNvPicPr>
            <a:picLocks noChangeArrowheads="1"/>
          </p:cNvPicPr>
          <p:nvPr/>
        </p:nvPicPr>
        <p:blipFill>
          <a:blip r:embed="rId4"/>
          <a:srcRect/>
          <a:stretch>
            <a:fillRect/>
          </a:stretch>
        </p:blipFill>
        <p:spPr bwMode="auto">
          <a:xfrm>
            <a:off x="9008745" y="874395"/>
            <a:ext cx="991235" cy="6191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079"/>
            </a:xfrm>
            <a:prstGeom prst="rect">
              <a:avLst/>
            </a:prstGeom>
            <a:noFill/>
          </p:spPr>
          <p:txBody>
            <a:bodyPr wrap="square" rtlCol="0" anchor="t">
              <a:spAutoFit/>
            </a:bodyPr>
            <a:lstStyle/>
            <a:p>
              <a:pPr algn="ctr" eaLnBrk="0" fontAlgn="auto" hangingPunct="0">
                <a:lnSpc>
                  <a:spcPct val="100000"/>
                </a:lnSpc>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zhì fú</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fontAlgn="auto">
                <a:lnSpc>
                  <a:spcPct val="10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制服</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uniform</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779135"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zh-CN" sz="2800" b="1" dirty="0">
                  <a:solidFill>
                    <a:schemeClr val="bg1"/>
                  </a:solidFill>
                  <a:latin typeface="华文楷体" panose="02010600040101010101" charset="-122"/>
                  <a:ea typeface="华文楷体" panose="02010600040101010101" charset="-122"/>
                  <a:sym typeface="+mn-ea"/>
                </a:rPr>
                <a:t>他穿这身制服很帅。</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规格.jpg规格"/>
          <p:cNvPicPr>
            <a:picLocks noChangeArrowheads="1"/>
          </p:cNvPicPr>
          <p:nvPr/>
        </p:nvPicPr>
        <p:blipFill>
          <a:blip r:embed="rId2"/>
          <a:srcRect/>
          <a:stretch>
            <a:fillRect/>
          </a:stretch>
        </p:blipFill>
        <p:spPr bwMode="auto">
          <a:xfrm>
            <a:off x="8135620" y="2454275"/>
            <a:ext cx="2585720" cy="17627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专长.jpg专长"/>
          <p:cNvPicPr>
            <a:picLocks noChangeArrowheads="1"/>
          </p:cNvPicPr>
          <p:nvPr/>
        </p:nvPicPr>
        <p:blipFill>
          <a:blip r:embed="rId3"/>
          <a:srcRect/>
          <a:stretch>
            <a:fillRect/>
          </a:stretch>
        </p:blipFill>
        <p:spPr bwMode="auto">
          <a:xfrm>
            <a:off x="8822056" y="5257165"/>
            <a:ext cx="1183640" cy="8731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制服.jpg制服"/>
          <p:cNvPicPr>
            <a:picLocks noChangeArrowheads="1"/>
          </p:cNvPicPr>
          <p:nvPr/>
        </p:nvPicPr>
        <p:blipFill>
          <a:blip r:embed="rId4"/>
          <a:srcRect/>
          <a:stretch>
            <a:fillRect/>
          </a:stretch>
        </p:blipFill>
        <p:spPr bwMode="auto">
          <a:xfrm>
            <a:off x="8821420" y="676910"/>
            <a:ext cx="1183640" cy="7613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079"/>
            </a:xfrm>
            <a:prstGeom prst="rect">
              <a:avLst/>
            </a:prstGeom>
            <a:noFill/>
          </p:spPr>
          <p:txBody>
            <a:bodyPr wrap="square" rtlCol="0" anchor="t">
              <a:spAutoFit/>
            </a:bodyPr>
            <a:lstStyle/>
            <a:p>
              <a:pPr algn="ctr" eaLnBrk="0" fontAlgn="auto" hangingPunct="0">
                <a:lnSpc>
                  <a:spcPct val="100000"/>
                </a:lnSpc>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guī gé</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1" fontAlgn="auto">
                <a:lnSpc>
                  <a:spcPct val="100000"/>
                </a:lnSpc>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规格</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 n. standard, norm</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910580" cy="720090"/>
            <a:chOff x="196" y="9126"/>
            <a:chExt cx="12738" cy="1134"/>
          </a:xfrm>
        </p:grpSpPr>
        <p:sp>
          <p:nvSpPr>
            <p:cNvPr id="11" name="圆角矩形 10"/>
            <p:cNvSpPr/>
            <p:nvPr/>
          </p:nvSpPr>
          <p:spPr>
            <a:xfrm>
              <a:off x="197" y="9126"/>
              <a:ext cx="12737"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738" cy="822"/>
            </a:xfrm>
            <a:prstGeom prst="rect">
              <a:avLst/>
            </a:prstGeom>
            <a:noFill/>
          </p:spPr>
          <p:txBody>
            <a:bodyPr wrap="square" rtlCol="0" anchor="t">
              <a:spAutoFit/>
            </a:bodyPr>
            <a:lstStyle/>
            <a:p>
              <a:pPr algn="ctr" eaLnBrk="1"/>
              <a:r>
                <a:rPr altLang="zh-CN" sz="2800" b="1" dirty="0">
                  <a:solidFill>
                    <a:schemeClr val="bg1"/>
                  </a:solidFill>
                  <a:latin typeface="华文楷体" panose="02010600040101010101" charset="-122"/>
                  <a:ea typeface="华文楷体" panose="02010600040101010101" charset="-122"/>
                  <a:sym typeface="+mn-ea"/>
                </a:rPr>
                <a:t>产品不合规格保证退换。</a:t>
              </a:r>
              <a:endParaRPr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专长</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a:solidFill>
                    <a:schemeClr val="bg1"/>
                  </a:solidFill>
                  <a:latin typeface="Times New Roman" panose="02020603050405020304"/>
                  <a:cs typeface="Times New Roman" panose="02020603050405020304"/>
                  <a:sym typeface="+mn-ea"/>
                </a:rPr>
                <a:t>n. speciality</a:t>
              </a:r>
              <a:endParaRPr lang="en-US" sz="2000">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460375"/>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2400" dirty="0">
                <a:latin typeface="华文细黑" panose="02010600040101010101" pitchFamily="2" charset="-122"/>
                <a:ea typeface="华文细黑" panose="02010600040101010101" pitchFamily="2" charset="-122"/>
                <a:sym typeface="+mn-ea"/>
              </a:rPr>
              <a:t>zhuān cháng</a:t>
            </a:r>
            <a:endParaRPr lang="en-US" sz="2400" dirty="0">
              <a:latin typeface="华文细黑" panose="02010600040101010101" pitchFamily="2" charset="-122"/>
              <a:ea typeface="华文细黑" panose="02010600040101010101" pitchFamily="2" charset="-122"/>
              <a:sym typeface="+mn-ea"/>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以往</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before, previously</a:t>
              </a:r>
              <a:endParaRPr lang="en-US" sz="2000" dirty="0" err="1">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395335" y="901065"/>
            <a:ext cx="2143760" cy="645160"/>
          </a:xfrm>
          <a:prstGeom prst="rect">
            <a:avLst/>
          </a:prstGeom>
          <a:noFill/>
        </p:spPr>
        <p:txBody>
          <a:bodyPr wrap="square">
            <a:spAutoFit/>
          </a:bodyPr>
          <a:lstStyle/>
          <a:p>
            <a:pPr algn="ctr" fontAlgn="base">
              <a:buClrTx/>
              <a:buSzTx/>
              <a:buFont typeface="Arial" panose="020B0604020202020204" pitchFamily="34" charset="0"/>
              <a:buNone/>
              <a:defRPr/>
            </a:pPr>
            <a:r>
              <a:rPr lang="en-US" altLang="zh-CN" sz="3600" dirty="0" err="1">
                <a:latin typeface="华文细黑" panose="02010600040101010101" pitchFamily="2" charset="-122"/>
                <a:ea typeface="华文细黑" panose="02010600040101010101" pitchFamily="2" charset="-122"/>
                <a:sym typeface="+mn-ea"/>
              </a:rPr>
              <a:t>yǐ wǎng</a:t>
            </a:r>
            <a:endParaRPr lang="en-US" altLang="zh-CN" sz="3600" dirty="0" err="1">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5400" b="1" noProof="0" dirty="0">
                  <a:ln>
                    <a:noFill/>
                  </a:ln>
                  <a:effectLst/>
                  <a:uLnTx/>
                  <a:uFillTx/>
                  <a:latin typeface="华文细黑" panose="02010600040101010101" pitchFamily="2" charset="-122"/>
                  <a:ea typeface="华文细黑" panose="02010600040101010101" pitchFamily="2" charset="-122"/>
                  <a:sym typeface="+mn-ea"/>
                </a:rPr>
                <a:t>资本</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capital</a:t>
              </a:r>
              <a:endParaRPr lang="en-US" sz="2000" dirty="0" err="1">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5038725" y="863600"/>
            <a:ext cx="2195195" cy="645160"/>
          </a:xfrm>
          <a:prstGeom prst="rect">
            <a:avLst/>
          </a:prstGeom>
          <a:noFill/>
        </p:spPr>
        <p:txBody>
          <a:bodyPr wrap="square">
            <a:spAutoFit/>
          </a:bodyPr>
          <a:lstStyle/>
          <a:p>
            <a:pPr algn="ctr" fontAlgn="base">
              <a:buClrTx/>
              <a:buSzTx/>
              <a:buFont typeface="Arial" panose="020B0604020202020204" pitchFamily="34" charset="0"/>
              <a:buNone/>
              <a:defRPr/>
            </a:pPr>
            <a:r>
              <a:rPr lang="en-US" sz="3600" dirty="0">
                <a:latin typeface="华文细黑" panose="02010600040101010101" pitchFamily="2" charset="-122"/>
                <a:ea typeface="华文细黑" panose="02010600040101010101" pitchFamily="2" charset="-122"/>
                <a:sym typeface="+mn-ea"/>
              </a:rPr>
              <a:t>zī běn</a:t>
            </a:r>
            <a:endParaRPr lang="en-US" sz="3600" dirty="0">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168910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24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淡季</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slack season, off season</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1464945" y="4429125"/>
            <a:ext cx="2754630" cy="645160"/>
          </a:xfrm>
          <a:prstGeom prst="rect">
            <a:avLst/>
          </a:prstGeom>
          <a:noFill/>
        </p:spPr>
        <p:txBody>
          <a:bodyPr wrap="square">
            <a:spAutoFit/>
          </a:bodyPr>
          <a:lstStyle/>
          <a:p>
            <a:pPr algn="ctr" fontAlgn="base">
              <a:buClrTx/>
              <a:buSzTx/>
              <a:buFont typeface="Arial" panose="020B0604020202020204" pitchFamily="34" charset="0"/>
              <a:buNone/>
              <a:defRPr/>
            </a:pPr>
            <a:r>
              <a:rPr lang="en-US" altLang="zh-CN" sz="3600" dirty="0" err="1">
                <a:latin typeface="华文细黑" panose="02010600040101010101" pitchFamily="2" charset="-122"/>
                <a:ea typeface="华文细黑" panose="02010600040101010101" pitchFamily="2" charset="-122"/>
                <a:sym typeface="+mn-ea"/>
              </a:rPr>
              <a:t>dàn jì</a:t>
            </a:r>
            <a:endParaRPr lang="en-US" altLang="zh-CN" sz="3600" dirty="0" err="1">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4886325" y="3628390"/>
            <a:ext cx="2524125" cy="3194050"/>
            <a:chOff x="4512" y="1909"/>
            <a:chExt cx="3975"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12" y="4133"/>
              <a:ext cx="3975"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a:latin typeface="华文细黑" panose="02010600040101010101" pitchFamily="2" charset="-122"/>
                  <a:ea typeface="华文细黑" panose="02010600040101010101" pitchFamily="2" charset="-122"/>
                  <a:sym typeface="+mn-ea"/>
                </a:rPr>
                <a:t>制服</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uniform</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4778375" y="4364355"/>
            <a:ext cx="2722880" cy="521970"/>
          </a:xfrm>
          <a:prstGeom prst="rect">
            <a:avLst/>
          </a:prstGeom>
          <a:noFill/>
        </p:spPr>
        <p:txBody>
          <a:bodyPr wrap="square">
            <a:spAutoFit/>
          </a:bodyPr>
          <a:lstStyle/>
          <a:p>
            <a:pPr algn="ctr" fontAlgn="base">
              <a:buClrTx/>
              <a:buSzTx/>
              <a:buFont typeface="Arial" panose="020B0604020202020204" pitchFamily="34" charset="0"/>
              <a:buNone/>
              <a:defRPr/>
            </a:pPr>
            <a:r>
              <a:rPr lang="en-US" altLang="zh-CN" sz="2800">
                <a:latin typeface="华文细黑" panose="02010600040101010101" pitchFamily="2" charset="-122"/>
                <a:ea typeface="华文细黑" panose="02010600040101010101" pitchFamily="2" charset="-122"/>
                <a:sym typeface="+mn-ea"/>
              </a:rPr>
              <a:t>zhì fú</a:t>
            </a:r>
            <a:endParaRPr lang="en-US" altLang="zh-CN" sz="2800">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8343900" y="3610610"/>
            <a:ext cx="2229485" cy="3473450"/>
            <a:chOff x="4717" y="1909"/>
            <a:chExt cx="3511" cy="5470"/>
          </a:xfrm>
        </p:grpSpPr>
        <p:grpSp>
          <p:nvGrpSpPr>
            <p:cNvPr id="17" name="组合 16"/>
            <p:cNvGrpSpPr/>
            <p:nvPr/>
          </p:nvGrpSpPr>
          <p:grpSpPr>
            <a:xfrm>
              <a:off x="4718" y="1909"/>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4717" y="4133"/>
              <a:ext cx="3511" cy="32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a:latin typeface="华文细黑" panose="02010600040101010101" pitchFamily="2" charset="-122"/>
                  <a:ea typeface="华文细黑" panose="02010600040101010101" pitchFamily="2" charset="-122"/>
                  <a:sym typeface="+mn-ea"/>
                </a:rPr>
                <a:t>规格</a:t>
              </a:r>
              <a:endParaRPr lang="en-US" altLang="zh-CN" sz="5400" dirty="0">
                <a:latin typeface="华文细黑" panose="02010600040101010101" pitchFamily="2" charset="-122"/>
                <a:ea typeface="华文细黑" panose="020106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standard, norm</a:t>
              </a: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0" name="文本框 7"/>
          <p:cNvSpPr txBox="1"/>
          <p:nvPr/>
        </p:nvSpPr>
        <p:spPr>
          <a:xfrm>
            <a:off x="8343900" y="4346575"/>
            <a:ext cx="2229485" cy="521970"/>
          </a:xfrm>
          <a:prstGeom prst="rect">
            <a:avLst/>
          </a:prstGeom>
          <a:noFill/>
        </p:spPr>
        <p:txBody>
          <a:bodyPr wrap="square">
            <a:spAutoFit/>
          </a:bodyPr>
          <a:lstStyle/>
          <a:p>
            <a:pPr algn="ctr" fontAlgn="base">
              <a:buClrTx/>
              <a:buSzTx/>
              <a:buFont typeface="Arial" panose="020B0604020202020204" pitchFamily="34" charset="0"/>
              <a:buNone/>
              <a:defRPr/>
            </a:pPr>
            <a:r>
              <a:rPr lang="en-US" altLang="zh-CN" sz="2800" dirty="0" err="1">
                <a:latin typeface="华文细黑" panose="02010600040101010101" pitchFamily="2" charset="-122"/>
                <a:ea typeface="华文细黑" panose="02010600040101010101" pitchFamily="2" charset="-122"/>
                <a:sym typeface="+mn-ea"/>
              </a:rPr>
              <a:t>guī gé</a:t>
            </a:r>
            <a:endParaRPr lang="en-US" altLang="zh-CN" sz="2800" dirty="0" err="1">
              <a:latin typeface="华文细黑" panose="02010600040101010101" pitchFamily="2" charset="-122"/>
              <a:ea typeface="华文细黑" panose="02010600040101010101" pitchFamily="2" charset="-122"/>
              <a:sym typeface="+mn-ea"/>
            </a:endParaRPr>
          </a:p>
        </p:txBody>
      </p:sp>
      <p:sp>
        <p:nvSpPr>
          <p:cNvPr id="32" name="文本框 7"/>
          <p:cNvSpPr txBox="1"/>
          <p:nvPr/>
        </p:nvSpPr>
        <p:spPr>
          <a:xfrm>
            <a:off x="166805" y="207940"/>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3" name="文本框 7"/>
          <p:cNvSpPr txBox="1"/>
          <p:nvPr/>
        </p:nvSpPr>
        <p:spPr>
          <a:xfrm>
            <a:off x="238243" y="695864"/>
            <a:ext cx="949325" cy="368300"/>
          </a:xfrm>
          <a:prstGeom prst="rect">
            <a:avLst/>
          </a:prstGeom>
          <a:noFill/>
        </p:spPr>
        <p:txBody>
          <a:bodyPr wrap="none">
            <a:spAutoFit/>
          </a:bodyPr>
          <a:lstStyle/>
          <a:p>
            <a:pPr lvl="0"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0" restart="whenNotActive" fill="hold" evtFilter="cancelBubble" nodeType="interactiveSeq">
                <p:stCondLst>
                  <p:cond evt="onClick" delay="0">
                    <p:tgtEl>
                      <p:spTgt spid="2"/>
                    </p:tgtEl>
                  </p:cond>
                </p:stCondLst>
                <p:endSync evt="end" delay="0">
                  <p:rtn val="all"/>
                </p:endSync>
                <p:childTnLst>
                  <p:par>
                    <p:cTn id="41" fill="hold">
                      <p:stCondLst>
                        <p:cond delay="0"/>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linds(horizontal)">
                                      <p:cBhvr>
                                        <p:cTn id="45" dur="500"/>
                                        <p:tgtEl>
                                          <p:spTgt spid="10"/>
                                        </p:tgtEl>
                                      </p:cBhvr>
                                    </p:animEffect>
                                  </p:childTnLst>
                                  <p:subTnLst>
                                    <p:audio>
                                      <p:cMediaNode>
                                        <p:cTn display="1" masterRel="sameClick">
                                          <p:stCondLst>
                                            <p:cond evt="begin" delay="0">
                                              <p:tn val="4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46" restart="whenNotActive" fill="hold" evtFilter="cancelBubble" nodeType="interactiveSeq">
                <p:stCondLst>
                  <p:cond evt="onClick" delay="0">
                    <p:tgtEl>
                      <p:spTgt spid="4"/>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blinds(horizontal)">
                                      <p:cBhvr>
                                        <p:cTn id="51" dur="500"/>
                                        <p:tgtEl>
                                          <p:spTgt spid="62"/>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2" restart="whenNotActive" fill="hold" evtFilter="cancelBubble" nodeType="interactiveSeq">
                <p:stCondLst>
                  <p:cond evt="onClick" delay="0">
                    <p:tgtEl>
                      <p:spTgt spid="6"/>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58" restart="whenNotActive" fill="hold" evtFilter="cancelBubble" nodeType="interactiveSeq">
                <p:stCondLst>
                  <p:cond evt="onClick" delay="0">
                    <p:tgtEl>
                      <p:spTgt spid="25"/>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blinds(horizontal)">
                                      <p:cBhvr>
                                        <p:cTn id="63" dur="500"/>
                                        <p:tgtEl>
                                          <p:spTgt spid="37"/>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64" restart="whenNotActive" fill="hold" evtFilter="cancelBubble" nodeType="interactiveSeq">
                <p:stCondLst>
                  <p:cond evt="onClick" delay="0">
                    <p:tgtEl>
                      <p:spTgt spid="14"/>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0" restart="whenNotActive" fill="hold" evtFilter="cancelBubble" nodeType="interactiveSeq">
                <p:stCondLst>
                  <p:cond evt="onClick" delay="0">
                    <p:tgtEl>
                      <p:spTgt spid="3"/>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blinds(horizontal)">
                                      <p:cBhvr>
                                        <p:cTn id="75" dur="500"/>
                                        <p:tgtEl>
                                          <p:spTgt spid="30"/>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childTnLst>
        </p:cTn>
      </p:par>
    </p:tnLst>
    <p:bldLst>
      <p:bldP spid="10" grpId="0"/>
      <p:bldP spid="62" grpId="0"/>
      <p:bldP spid="13" grpId="0"/>
      <p:bldP spid="37" grpId="0"/>
      <p:bldP spid="21"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拉杆"/>
          <p:cNvSpPr/>
          <p:nvPr/>
        </p:nvSpPr>
        <p:spPr>
          <a:xfrm>
            <a:off x="0" y="1800860"/>
            <a:ext cx="12192000" cy="123825"/>
          </a:xfrm>
          <a:prstGeom prst="rect">
            <a:avLst/>
          </a:prstGeom>
          <a:gradFill>
            <a:gsLst>
              <a:gs pos="0">
                <a:schemeClr val="bg1">
                  <a:lumMod val="50000"/>
                </a:schemeClr>
              </a:gs>
              <a:gs pos="50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
          <p:cNvGrpSpPr/>
          <p:nvPr/>
        </p:nvGrpSpPr>
        <p:grpSpPr>
          <a:xfrm>
            <a:off x="690066" y="1429385"/>
            <a:ext cx="2531745" cy="4669155"/>
            <a:chOff x="1165046" y="514350"/>
            <a:chExt cx="2531745" cy="4669155"/>
          </a:xfrm>
        </p:grpSpPr>
        <p:pic>
          <p:nvPicPr>
            <p:cNvPr id="10" name="Picture 2" descr="C:\Users\38577\Desktop\橙色.png橙色"/>
            <p:cNvPicPr>
              <a:picLocks noChangeAspect="1" noChangeArrowheads="1"/>
            </p:cNvPicPr>
            <p:nvPr/>
          </p:nvPicPr>
          <p:blipFill rotWithShape="1">
            <a:blip r:embed="rId1">
              <a:clrChange>
                <a:clrFrom>
                  <a:srgbClr val="F6F6F6"/>
                </a:clrFrom>
                <a:clrTo>
                  <a:srgbClr val="F6F6F6">
                    <a:alpha val="0"/>
                  </a:srgbClr>
                </a:clrTo>
              </a:clrChange>
            </a:blip>
            <a:srcRect/>
            <a:stretch>
              <a:fillRect/>
            </a:stretch>
          </p:blipFill>
          <p:spPr bwMode="auto">
            <a:xfrm>
              <a:off x="1165046" y="1583690"/>
              <a:ext cx="2531745" cy="3599815"/>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形状 14"/>
            <p:cNvSpPr/>
            <p:nvPr/>
          </p:nvSpPr>
          <p:spPr>
            <a:xfrm>
              <a:off x="1975517"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4" name="组合 2"/>
          <p:cNvGrpSpPr/>
          <p:nvPr/>
        </p:nvGrpSpPr>
        <p:grpSpPr>
          <a:xfrm>
            <a:off x="3315413" y="1429385"/>
            <a:ext cx="2530475" cy="4669155"/>
            <a:chOff x="3705241" y="514350"/>
            <a:chExt cx="2530475" cy="4669155"/>
          </a:xfrm>
        </p:grpSpPr>
        <p:pic>
          <p:nvPicPr>
            <p:cNvPr id="8" name="图片 7" descr="C:\Users\38577\Desktop\粉色.png粉色"/>
            <p:cNvPicPr>
              <a:picLocks noChangeAspect="1"/>
            </p:cNvPicPr>
            <p:nvPr/>
          </p:nvPicPr>
          <p:blipFill>
            <a:blip r:embed="rId2"/>
            <a:srcRect/>
            <a:stretch>
              <a:fillRect/>
            </a:stretch>
          </p:blipFill>
          <p:spPr>
            <a:xfrm>
              <a:off x="3705241" y="1583690"/>
              <a:ext cx="2530475" cy="3599815"/>
            </a:xfrm>
            <a:prstGeom prst="rect">
              <a:avLst/>
            </a:prstGeom>
          </p:spPr>
        </p:pic>
        <p:sp>
          <p:nvSpPr>
            <p:cNvPr id="18" name="任意多边形: 形状 17"/>
            <p:cNvSpPr/>
            <p:nvPr/>
          </p:nvSpPr>
          <p:spPr>
            <a:xfrm>
              <a:off x="45151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6" name="组合 3"/>
          <p:cNvGrpSpPr/>
          <p:nvPr/>
        </p:nvGrpSpPr>
        <p:grpSpPr>
          <a:xfrm>
            <a:off x="6025184" y="1429385"/>
            <a:ext cx="2531110" cy="4668520"/>
            <a:chOff x="7406196" y="514350"/>
            <a:chExt cx="2531110" cy="4668520"/>
          </a:xfrm>
        </p:grpSpPr>
        <p:pic>
          <p:nvPicPr>
            <p:cNvPr id="12" name="图片 11" descr="C:\Users\38577\Desktop\红色.png红色"/>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7406196" y="1583690"/>
              <a:ext cx="2531110" cy="3599180"/>
            </a:xfrm>
            <a:prstGeom prst="rect">
              <a:avLst/>
            </a:prstGeom>
          </p:spPr>
        </p:pic>
        <p:sp>
          <p:nvSpPr>
            <p:cNvPr id="19" name="任意多边形: 形状 18"/>
            <p:cNvSpPr/>
            <p:nvPr/>
          </p:nvSpPr>
          <p:spPr>
            <a:xfrm>
              <a:off x="81727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DA00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21" name="组合 20"/>
          <p:cNvGrpSpPr/>
          <p:nvPr/>
        </p:nvGrpSpPr>
        <p:grpSpPr>
          <a:xfrm>
            <a:off x="8824338" y="1430972"/>
            <a:ext cx="2531110" cy="4667885"/>
            <a:chOff x="10086718" y="515937"/>
            <a:chExt cx="2531110" cy="4667885"/>
          </a:xfrm>
        </p:grpSpPr>
        <p:pic>
          <p:nvPicPr>
            <p:cNvPr id="13" name="图片 12" descr="C:\Users\38577\Desktop\蓝色.png蓝色"/>
            <p:cNvPicPr>
              <a:picLocks noChangeAspect="1"/>
            </p:cNvPicPr>
            <p:nvPr/>
          </p:nvPicPr>
          <p:blipFill rotWithShape="1">
            <a:blip r:embed="rId4">
              <a:clrChange>
                <a:clrFrom>
                  <a:srgbClr val="FFFFFF"/>
                </a:clrFrom>
                <a:clrTo>
                  <a:srgbClr val="FFFFFF">
                    <a:alpha val="0"/>
                  </a:srgbClr>
                </a:clrTo>
              </a:clrChange>
            </a:blip>
            <a:srcRect/>
            <a:stretch>
              <a:fillRect/>
            </a:stretch>
          </p:blipFill>
          <p:spPr>
            <a:xfrm>
              <a:off x="10086718" y="1584642"/>
              <a:ext cx="2531110" cy="3599180"/>
            </a:xfrm>
            <a:prstGeom prst="rect">
              <a:avLst/>
            </a:prstGeom>
          </p:spPr>
        </p:pic>
        <p:sp>
          <p:nvSpPr>
            <p:cNvPr id="20" name="任意多边形: 形状 19"/>
            <p:cNvSpPr/>
            <p:nvPr/>
          </p:nvSpPr>
          <p:spPr>
            <a:xfrm>
              <a:off x="10912971" y="515937"/>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pic>
        <p:nvPicPr>
          <p:cNvPr id="34" name="卡通头像" descr="1"/>
          <p:cNvPicPr>
            <a:picLocks noChangeAspect="1"/>
          </p:cNvPicPr>
          <p:nvPr/>
        </p:nvPicPr>
        <p:blipFill>
          <a:blip r:embed="rId5"/>
          <a:stretch>
            <a:fillRect/>
          </a:stretch>
        </p:blipFill>
        <p:spPr>
          <a:xfrm>
            <a:off x="10718800" y="0"/>
            <a:ext cx="1459230" cy="1459230"/>
          </a:xfrm>
          <a:prstGeom prst="rect">
            <a:avLst/>
          </a:prstGeom>
        </p:spPr>
      </p:pic>
      <p:sp>
        <p:nvSpPr>
          <p:cNvPr id="5" name="造句 1"/>
          <p:cNvSpPr txBox="1"/>
          <p:nvPr/>
        </p:nvSpPr>
        <p:spPr>
          <a:xfrm>
            <a:off x="690245" y="458470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今年学校的招生人数成倍递增。</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9" name="文本框 2"/>
          <p:cNvSpPr txBox="1"/>
          <p:nvPr/>
        </p:nvSpPr>
        <p:spPr>
          <a:xfrm>
            <a:off x="3371215" y="464693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每次商业周期各有自己的特点。</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16" name="文本框 3"/>
          <p:cNvSpPr txBox="1"/>
          <p:nvPr/>
        </p:nvSpPr>
        <p:spPr>
          <a:xfrm>
            <a:off x="6052185" y="4646930"/>
            <a:ext cx="2533650" cy="829945"/>
          </a:xfrm>
          <a:prstGeom prst="rect">
            <a:avLst/>
          </a:prstGeom>
          <a:noFill/>
        </p:spPr>
        <p:txBody>
          <a:bodyPr wrap="square" rtlCol="0">
            <a:spAutoFit/>
          </a:bodyPr>
          <a:lstStyle/>
          <a:p>
            <a:pPr algn="l"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赌博使他彻底堕落了。</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22" name="文本框 4"/>
          <p:cNvSpPr txBox="1"/>
          <p:nvPr/>
        </p:nvSpPr>
        <p:spPr>
          <a:xfrm>
            <a:off x="8839200" y="4646930"/>
            <a:ext cx="2533650" cy="1198880"/>
          </a:xfrm>
          <a:prstGeom prst="rect">
            <a:avLst/>
          </a:prstGeom>
          <a:noFill/>
        </p:spPr>
        <p:txBody>
          <a:bodyPr wrap="square" rtlCol="0">
            <a:spAutoFit/>
          </a:bodyPr>
          <a:lstStyle/>
          <a:p>
            <a:pPr algn="l" fontAlgn="ctr"/>
            <a:r>
              <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不努力学习却想要好成绩，那只能是空想。</a:t>
            </a:r>
            <a:endPar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26"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9"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30" name="生词 1"/>
          <p:cNvSpPr txBox="1"/>
          <p:nvPr/>
        </p:nvSpPr>
        <p:spPr>
          <a:xfrm>
            <a:off x="622935" y="2702560"/>
            <a:ext cx="262763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dì zēng</a:t>
            </a:r>
            <a:endParaRPr lang="zh-CN" altLang="en-US" sz="10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递增</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increase progressively</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5" name="生词 2"/>
          <p:cNvSpPr txBox="1"/>
          <p:nvPr/>
        </p:nvSpPr>
        <p:spPr>
          <a:xfrm>
            <a:off x="3314700" y="2690495"/>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zhōu qī</a:t>
            </a:r>
            <a:endParaRPr lang="en-US" altLang="zh-CN" sz="44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周期</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n. period, cycle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7" name="生词 3"/>
          <p:cNvSpPr txBox="1"/>
          <p:nvPr/>
        </p:nvSpPr>
        <p:spPr>
          <a:xfrm>
            <a:off x="6024880" y="2702560"/>
            <a:ext cx="253111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dǔ bó</a:t>
            </a:r>
            <a:endParaRPr lang="en-US" altLang="zh-CN" sz="4000" b="1" kern="100" dirty="0">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赌博</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gamble</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
        <p:nvSpPr>
          <p:cNvPr id="39" name="生词 4"/>
          <p:cNvSpPr txBox="1"/>
          <p:nvPr/>
        </p:nvSpPr>
        <p:spPr>
          <a:xfrm>
            <a:off x="8676005" y="2717165"/>
            <a:ext cx="2806700" cy="1691640"/>
          </a:xfrm>
          <a:prstGeom prst="rect">
            <a:avLst/>
          </a:prstGeom>
          <a:noFill/>
        </p:spPr>
        <p:txBody>
          <a:bodyPr wrap="square" rtlCol="0">
            <a:spAutoFit/>
          </a:bodyPr>
          <a:lstStyle/>
          <a:p>
            <a:pPr algn="ctr" fontAlgn="ctr"/>
            <a:r>
              <a:rPr lang="en-US" altLang="zh-CN" sz="4400" b="1" kern="100" dirty="0">
                <a:latin typeface="华文楷体" panose="02010600040101010101" charset="-122"/>
                <a:ea typeface="华文楷体" panose="02010600040101010101" charset="-122"/>
                <a:cs typeface="华文细黑" panose="02010600040101010101" pitchFamily="2" charset="-122"/>
                <a:sym typeface="+mn-ea"/>
              </a:rPr>
              <a:t>kōng xiǎng</a:t>
            </a:r>
            <a:r>
              <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空想</a:t>
            </a:r>
            <a:endParaRPr lang="zh-CN" altLang="en-US" sz="44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rPr>
              <a:t>v. to daydream</a:t>
            </a:r>
            <a:endParaRPr lang="en-US" altLang="zh-CN" sz="1600" b="1" kern="100" dirty="0">
              <a:solidFill>
                <a:schemeClr val="tx1"/>
              </a:solidFill>
              <a:latin typeface="华文楷体" panose="02010600040101010101" charset="-122"/>
              <a:ea typeface="华文楷体" panose="02010600040101010101" charset="-122"/>
              <a:cs typeface="华文细黑"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 presetClass="entr" presetSubtype="2" fill="hold" nodeType="withEffect">
                                  <p:stCondLst>
                                    <p:cond delay="500"/>
                                  </p:stCondLst>
                                  <p:childTnLst>
                                    <p:set>
                                      <p:cBhvr>
                                        <p:cTn id="17" dur="500"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 presetClass="entr" presetSubtype="2" fill="hold" nodeType="withEffect">
                                  <p:stCondLst>
                                    <p:cond delay="500"/>
                                  </p:stCondLst>
                                  <p:childTnLst>
                                    <p:set>
                                      <p:cBhvr>
                                        <p:cTn id="28" dur="500"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 presetClass="entr" presetSubtype="2" fill="hold" nodeType="withEffect">
                                  <p:stCondLst>
                                    <p:cond delay="500"/>
                                  </p:stCondLst>
                                  <p:childTnLst>
                                    <p:set>
                                      <p:cBhvr>
                                        <p:cTn id="39" dur="500"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P spid="22" grpId="0"/>
      <p:bldP spid="30" grpId="0"/>
      <p:bldP spid="35" grpId="0"/>
      <p:bldP spid="37" grpId="0"/>
      <p:bldP spid="3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5" name="组合 24"/>
          <p:cNvGrpSpPr/>
          <p:nvPr/>
        </p:nvGrpSpPr>
        <p:grpSpPr>
          <a:xfrm>
            <a:off x="259080" y="199136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2422"/>
            </a:xfrm>
            <a:prstGeom prst="rect">
              <a:avLst/>
            </a:prstGeom>
            <a:noFill/>
          </p:spPr>
          <p:txBody>
            <a:bodyPr wrap="square">
              <a:spAutoFit/>
            </a:bodyPr>
            <a:lstStyle/>
            <a:p>
              <a:pPr algn="ctr" fontAlgn="ctr"/>
              <a:r>
                <a:rPr kumimoji="0" lang="en-US" altLang="zh-CN"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 </a:t>
              </a: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递增</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v. to increase progressively</a:t>
              </a:r>
              <a:endParaRPr lang="en-US" sz="2000" dirty="0" err="1">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34925" y="269557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dì</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zēng</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467100" y="2009140"/>
            <a:ext cx="2501900" cy="3194050"/>
            <a:chOff x="4529" y="1909"/>
            <a:chExt cx="3940"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29" y="4133"/>
              <a:ext cx="3940"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周期</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n. period, cycle</a:t>
              </a:r>
              <a:endParaRPr lang="en-US" sz="2000" dirty="0" err="1">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3333750" y="2745105"/>
            <a:ext cx="2806065"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zhōu</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qī</a:t>
            </a:r>
            <a:endParaRPr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200914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algn="ctr" fontAlgn="ct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赌博</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fontAlgn="ctr"/>
              <a:r>
                <a:rPr lang="en-US" sz="2000" dirty="0" err="1">
                  <a:solidFill>
                    <a:schemeClr val="bg1"/>
                  </a:solidFill>
                  <a:latin typeface="Times New Roman" panose="02020603050405020304"/>
                  <a:cs typeface="Times New Roman" panose="02020603050405020304"/>
                  <a:sym typeface="+mn-ea"/>
                </a:rPr>
                <a:t> v. to gamble</a:t>
              </a:r>
              <a:endParaRPr lang="en-US" sz="2000" dirty="0" err="1">
                <a:solidFill>
                  <a:schemeClr val="bg1"/>
                </a:solidFill>
                <a:latin typeface="Times New Roman" panose="02020603050405020304"/>
                <a:cs typeface="Times New Roman" panose="02020603050405020304"/>
                <a:sym typeface="+mn-ea"/>
              </a:endParaRPr>
            </a:p>
          </p:txBody>
        </p:sp>
      </p:grpSp>
      <p:sp>
        <p:nvSpPr>
          <p:cNvPr id="30" name="文本框 7"/>
          <p:cNvSpPr txBox="1"/>
          <p:nvPr/>
        </p:nvSpPr>
        <p:spPr>
          <a:xfrm>
            <a:off x="6289675" y="2694305"/>
            <a:ext cx="2754630" cy="645160"/>
          </a:xfrm>
          <a:prstGeom prst="rect">
            <a:avLst/>
          </a:prstGeom>
          <a:noFill/>
        </p:spPr>
        <p:txBody>
          <a:bodyPr wrap="square">
            <a:spAutoFit/>
          </a:bodyPr>
          <a:lstStyle/>
          <a:p>
            <a:pPr algn="ctr" eaLnBrk="1"/>
            <a:r>
              <a:rPr sz="3600" dirty="0">
                <a:solidFill>
                  <a:srgbClr val="2A2A2B"/>
                </a:solidFill>
                <a:latin typeface="华文细黑" panose="02010600040101010101" pitchFamily="2" charset="-122"/>
                <a:ea typeface="华文细黑" panose="02010600040101010101" pitchFamily="2" charset="-122"/>
                <a:sym typeface="+mn-ea"/>
              </a:rPr>
              <a:t>dǔ</a:t>
            </a:r>
            <a:r>
              <a:rPr lang="en-US" sz="3600" dirty="0">
                <a:solidFill>
                  <a:srgbClr val="2A2A2B"/>
                </a:solidFill>
                <a:latin typeface="华文细黑" panose="02010600040101010101" pitchFamily="2" charset="-122"/>
                <a:ea typeface="华文细黑" panose="02010600040101010101" pitchFamily="2" charset="-122"/>
                <a:sym typeface="+mn-ea"/>
              </a:rPr>
              <a:t> </a:t>
            </a:r>
            <a:r>
              <a:rPr sz="3600" dirty="0">
                <a:solidFill>
                  <a:srgbClr val="2A2A2B"/>
                </a:solidFill>
                <a:latin typeface="华文细黑" panose="02010600040101010101" pitchFamily="2" charset="-122"/>
                <a:ea typeface="华文细黑" panose="02010600040101010101" pitchFamily="2" charset="-122"/>
                <a:sym typeface="+mn-ea"/>
              </a:rPr>
              <a:t>bó</a:t>
            </a:r>
            <a:endParaRPr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738995" y="2026920"/>
            <a:ext cx="2439670" cy="3194050"/>
            <a:chOff x="4556" y="1909"/>
            <a:chExt cx="3842"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556" y="4133"/>
              <a:ext cx="384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rPr>
                <a:t>空想</a:t>
              </a:r>
              <a:endParaRPr lang="zh-CN" altLang="en-US" sz="5400" b="1" dirty="0" err="1">
                <a:solidFill>
                  <a:schemeClr val="tx1"/>
                </a:solidFill>
                <a:latin typeface="华文细黑" panose="02010600040101010101" pitchFamily="2" charset="-122"/>
                <a:ea typeface="华文细黑" panose="02010600040101010101" pitchFamily="2" charset="-122"/>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err="1">
                  <a:solidFill>
                    <a:schemeClr val="bg1"/>
                  </a:solidFill>
                  <a:latin typeface="Times New Roman" panose="02020603050405020304"/>
                  <a:cs typeface="Times New Roman" panose="02020603050405020304"/>
                  <a:sym typeface="+mn-ea"/>
                </a:rPr>
                <a:t>v. to daydream</a:t>
              </a:r>
              <a:endParaRPr lang="en-US" sz="2000" dirty="0" err="1">
                <a:solidFill>
                  <a:schemeClr val="bg1"/>
                </a:solidFill>
                <a:latin typeface="Times New Roman" panose="02020603050405020304"/>
                <a:cs typeface="Times New Roman" panose="02020603050405020304"/>
                <a:sym typeface="+mn-ea"/>
              </a:endParaRPr>
            </a:p>
          </p:txBody>
        </p:sp>
      </p:grpSp>
      <p:sp>
        <p:nvSpPr>
          <p:cNvPr id="38" name="文本框 7"/>
          <p:cNvSpPr txBox="1"/>
          <p:nvPr/>
        </p:nvSpPr>
        <p:spPr>
          <a:xfrm>
            <a:off x="9841230" y="2762885"/>
            <a:ext cx="2229485" cy="521970"/>
          </a:xfrm>
          <a:prstGeom prst="rect">
            <a:avLst/>
          </a:prstGeom>
          <a:noFill/>
        </p:spPr>
        <p:txBody>
          <a:bodyPr wrap="square">
            <a:spAutoFit/>
          </a:bodyPr>
          <a:lstStyle/>
          <a:p>
            <a:pPr algn="ctr" eaLnBrk="1"/>
            <a:r>
              <a:rPr sz="2800" dirty="0">
                <a:solidFill>
                  <a:srgbClr val="2A2A2B"/>
                </a:solidFill>
                <a:latin typeface="华文细黑" panose="02010600040101010101" pitchFamily="2" charset="-122"/>
                <a:ea typeface="华文细黑" panose="02010600040101010101" pitchFamily="2" charset="-122"/>
                <a:sym typeface="+mn-ea"/>
              </a:rPr>
              <a:t>kōng</a:t>
            </a:r>
            <a:r>
              <a:rPr lang="en-US" sz="2800" dirty="0">
                <a:solidFill>
                  <a:srgbClr val="2A2A2B"/>
                </a:solidFill>
                <a:latin typeface="华文细黑" panose="02010600040101010101" pitchFamily="2" charset="-122"/>
                <a:ea typeface="华文细黑" panose="02010600040101010101" pitchFamily="2" charset="-122"/>
                <a:sym typeface="+mn-ea"/>
              </a:rPr>
              <a:t> </a:t>
            </a:r>
            <a:r>
              <a:rPr sz="2800" dirty="0">
                <a:solidFill>
                  <a:srgbClr val="2A2A2B"/>
                </a:solidFill>
                <a:latin typeface="华文细黑" panose="02010600040101010101" pitchFamily="2" charset="-122"/>
                <a:ea typeface="华文细黑" panose="02010600040101010101" pitchFamily="2" charset="-122"/>
                <a:sym typeface="+mn-ea"/>
              </a:rPr>
              <a:t>xiǎng</a:t>
            </a:r>
            <a:endParaRPr sz="28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ppt_w*0.70"/>
                                          </p:val>
                                        </p:tav>
                                        <p:tav tm="100000">
                                          <p:val>
                                            <p:strVal val="#ppt_w"/>
                                          </p:val>
                                        </p:tav>
                                      </p:tavLst>
                                    </p:anim>
                                    <p:anim calcmode="lin" valueType="num">
                                      <p:cBhvr>
                                        <p:cTn id="8" dur="500" fill="hold"/>
                                        <p:tgtEl>
                                          <p:spTgt spid="25"/>
                                        </p:tgtEl>
                                        <p:attrNameLst>
                                          <p:attrName>ppt_h</p:attrName>
                                        </p:attrNameLst>
                                      </p:cBhvr>
                                      <p:tavLst>
                                        <p:tav tm="0">
                                          <p:val>
                                            <p:strVal val="#ppt_h"/>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strVal val="#ppt_w*0.70"/>
                                          </p:val>
                                        </p:tav>
                                        <p:tav tm="100000">
                                          <p:val>
                                            <p:strVal val="#ppt_w"/>
                                          </p:val>
                                        </p:tav>
                                      </p:tavLst>
                                    </p:anim>
                                    <p:anim calcmode="lin" valueType="num">
                                      <p:cBhvr>
                                        <p:cTn id="14" dur="500" fill="hold"/>
                                        <p:tgtEl>
                                          <p:spTgt spid="14"/>
                                        </p:tgtEl>
                                        <p:attrNameLst>
                                          <p:attrName>ppt_h</p:attrName>
                                        </p:attrNameLst>
                                      </p:cBhvr>
                                      <p:tavLst>
                                        <p:tav tm="0">
                                          <p:val>
                                            <p:strVal val="#ppt_h"/>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ppt_w*0.7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animEffect transition="in" filter="fade">
                                      <p:cBhvr>
                                        <p:cTn id="21" dur="500"/>
                                        <p:tgtEl>
                                          <p:spTgt spid="3"/>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strVal val="#ppt_w*0.70"/>
                                          </p:val>
                                        </p:tav>
                                        <p:tav tm="100000">
                                          <p:val>
                                            <p:strVal val="#ppt_w"/>
                                          </p:val>
                                        </p:tav>
                                      </p:tavLst>
                                    </p:anim>
                                    <p:anim calcmode="lin" valueType="num">
                                      <p:cBhvr>
                                        <p:cTn id="26" dur="500" fill="hold"/>
                                        <p:tgtEl>
                                          <p:spTgt spid="31"/>
                                        </p:tgtEl>
                                        <p:attrNameLst>
                                          <p:attrName>ppt_h</p:attrName>
                                        </p:attrNameLst>
                                      </p:cBhvr>
                                      <p:tavLst>
                                        <p:tav tm="0">
                                          <p:val>
                                            <p:strVal val="#ppt_h"/>
                                          </p:val>
                                        </p:tav>
                                        <p:tav tm="100000">
                                          <p:val>
                                            <p:strVal val="#ppt_h"/>
                                          </p:val>
                                        </p:tav>
                                      </p:tavLst>
                                    </p:anim>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25"/>
                    </p:tgtEl>
                  </p:cond>
                </p:stCondLst>
                <p:endSync evt="end" delay="0">
                  <p:rtn val="all"/>
                </p:endSync>
                <p:childTnLst>
                  <p:par>
                    <p:cTn id="29" fill="hold">
                      <p:stCondLst>
                        <p:cond delay="0"/>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blinds(horizontal)">
                                      <p:cBhvr>
                                        <p:cTn id="33" dur="500"/>
                                        <p:tgtEl>
                                          <p:spTgt spid="37"/>
                                        </p:tgtEl>
                                      </p:cBhvr>
                                    </p:animEffect>
                                  </p:childTnLst>
                                  <p:subTnLst>
                                    <p:audio>
                                      <p:cMediaNode>
                                        <p:cTn display="1" masterRel="sameClick">
                                          <p:stCondLst>
                                            <p:cond evt="begin" delay="0">
                                              <p:tn val="3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34" restart="whenNotActive" fill="hold" evtFilter="cancelBubble" nodeType="interactiveSeq">
                <p:stCondLst>
                  <p:cond evt="onClick" delay="0">
                    <p:tgtEl>
                      <p:spTgt spid="14"/>
                    </p:tgtEl>
                  </p:cond>
                </p:stCondLst>
                <p:endSync evt="end" delay="0">
                  <p:rtn val="all"/>
                </p:endSync>
                <p:childTnLst>
                  <p:par>
                    <p:cTn id="35" fill="hold">
                      <p:stCondLst>
                        <p:cond delay="0"/>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linds(horizontal)">
                                      <p:cBhvr>
                                        <p:cTn id="39" dur="500"/>
                                        <p:tgtEl>
                                          <p:spTgt spid="21"/>
                                        </p:tgtEl>
                                      </p:cBhvr>
                                    </p:animEffect>
                                  </p:childTnLst>
                                  <p:subTnLst>
                                    <p:audio>
                                      <p:cMediaNode>
                                        <p:cTn display="1" masterRel="sameClick">
                                          <p:stCondLst>
                                            <p:cond evt="begin" delay="0">
                                              <p:tn val="3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40" restart="whenNotActive" fill="hold" evtFilter="cancelBubble" nodeType="interactiveSeq">
                <p:stCondLst>
                  <p:cond evt="onClick" delay="0">
                    <p:tgtEl>
                      <p:spTgt spid="3"/>
                    </p:tgtEl>
                  </p:cond>
                </p:stCondLst>
                <p:endSync evt="end" delay="0">
                  <p:rtn val="all"/>
                </p:endSync>
                <p:childTnLst>
                  <p:par>
                    <p:cTn id="41" fill="hold">
                      <p:stCondLst>
                        <p:cond delay="0"/>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blinds(horizontal)">
                                      <p:cBhvr>
                                        <p:cTn id="45" dur="500"/>
                                        <p:tgtEl>
                                          <p:spTgt spid="30"/>
                                        </p:tgtEl>
                                      </p:cBhvr>
                                    </p:animEffect>
                                  </p:childTnLst>
                                  <p:subTnLst>
                                    <p:audio>
                                      <p:cMediaNode>
                                        <p:cTn display="1" masterRel="sameClick">
                                          <p:stCondLst>
                                            <p:cond evt="begin" delay="0">
                                              <p:tn val="4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46" restart="whenNotActive" fill="hold" evtFilter="cancelBubble" nodeType="interactiveSeq">
                <p:stCondLst>
                  <p:cond evt="onClick" delay="0">
                    <p:tgtEl>
                      <p:spTgt spid="31"/>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37" grpId="0"/>
      <p:bldP spid="21" grpId="0"/>
      <p:bldP spid="30" grpId="0"/>
      <p:bldP spid="3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179320"/>
            <a:ext cx="1905000" cy="2725420"/>
            <a:chOff x="3157" y="705"/>
            <a:chExt cx="3638" cy="5203"/>
          </a:xfrm>
        </p:grpSpPr>
        <p:pic>
          <p:nvPicPr>
            <p:cNvPr id="28" name="图片 27" descr="扑克牌外层"/>
            <p:cNvPicPr>
              <a:picLocks noChangeAspect="1"/>
            </p:cNvPicPr>
            <p:nvPr/>
          </p:nvPicPr>
          <p:blipFill>
            <a:blip r:embed="rId1"/>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赌</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 name="圆角矩形 2"/>
          <p:cNvSpPr/>
          <p:nvPr/>
        </p:nvSpPr>
        <p:spPr>
          <a:xfrm>
            <a:off x="2475865" y="1772285"/>
            <a:ext cx="9485630" cy="114617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圆角矩形 11"/>
          <p:cNvSpPr/>
          <p:nvPr/>
        </p:nvSpPr>
        <p:spPr>
          <a:xfrm>
            <a:off x="2475865" y="1749425"/>
            <a:ext cx="9486265" cy="11728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2" name="组合 21"/>
          <p:cNvGrpSpPr/>
          <p:nvPr/>
        </p:nvGrpSpPr>
        <p:grpSpPr>
          <a:xfrm>
            <a:off x="2390140" y="194945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7" name="图片 26" descr="我卡通1压缩"/>
            <p:cNvPicPr>
              <a:picLocks noChangeAspect="1"/>
            </p:cNvPicPr>
            <p:nvPr/>
          </p:nvPicPr>
          <p:blipFill>
            <a:blip r:embed="rId2"/>
            <a:stretch>
              <a:fillRect/>
            </a:stretch>
          </p:blipFill>
          <p:spPr>
            <a:xfrm>
              <a:off x="584" y="3308"/>
              <a:ext cx="1338" cy="1338"/>
            </a:xfrm>
            <a:prstGeom prst="rect">
              <a:avLst/>
            </a:prstGeom>
          </p:spPr>
        </p:pic>
      </p:grpSp>
      <p:sp>
        <p:nvSpPr>
          <p:cNvPr id="31" name="文本框 7"/>
          <p:cNvSpPr txBox="1"/>
          <p:nvPr/>
        </p:nvSpPr>
        <p:spPr>
          <a:xfrm>
            <a:off x="3243580" y="2015490"/>
            <a:ext cx="7975600" cy="70675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赌棍</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赌钱</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赌徒</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赌气</a:t>
            </a:r>
            <a:r>
              <a:rPr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打赌</a:t>
            </a:r>
            <a:endParaRPr lang="zh-CN" sz="40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36" name="圆角矩形 35"/>
          <p:cNvSpPr/>
          <p:nvPr/>
        </p:nvSpPr>
        <p:spPr>
          <a:xfrm>
            <a:off x="2475865" y="3058160"/>
            <a:ext cx="9485630" cy="118999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8" name="圆角矩形 37"/>
          <p:cNvSpPr/>
          <p:nvPr/>
        </p:nvSpPr>
        <p:spPr>
          <a:xfrm>
            <a:off x="2475865" y="3013075"/>
            <a:ext cx="9485630" cy="1210945"/>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p:cNvGrpSpPr/>
          <p:nvPr/>
        </p:nvGrpSpPr>
        <p:grpSpPr>
          <a:xfrm>
            <a:off x="2390140" y="314769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1" name="图片 40" descr="我卡通1压缩"/>
            <p:cNvPicPr>
              <a:picLocks noChangeAspect="1"/>
            </p:cNvPicPr>
            <p:nvPr/>
          </p:nvPicPr>
          <p:blipFill>
            <a:blip r:embed="rId2"/>
            <a:stretch>
              <a:fillRect/>
            </a:stretch>
          </p:blipFill>
          <p:spPr>
            <a:xfrm>
              <a:off x="584" y="3308"/>
              <a:ext cx="1338" cy="1338"/>
            </a:xfrm>
            <a:prstGeom prst="rect">
              <a:avLst/>
            </a:prstGeom>
          </p:spPr>
        </p:pic>
      </p:grpSp>
      <p:sp>
        <p:nvSpPr>
          <p:cNvPr id="42" name="文本框 7"/>
          <p:cNvSpPr txBox="1"/>
          <p:nvPr/>
        </p:nvSpPr>
        <p:spPr>
          <a:xfrm>
            <a:off x="3241040" y="3171190"/>
            <a:ext cx="77908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他们径直朝那幢高大的白色大楼走去，那里尽是渴望赚钱的赌徒。</a:t>
            </a:r>
            <a:endParaRPr lang="zh-CN"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56" name="圆角矩形 55"/>
          <p:cNvSpPr/>
          <p:nvPr/>
        </p:nvSpPr>
        <p:spPr>
          <a:xfrm>
            <a:off x="2391410" y="4385310"/>
            <a:ext cx="9485630" cy="1101725"/>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7" name="圆角矩形 56"/>
          <p:cNvSpPr/>
          <p:nvPr/>
        </p:nvSpPr>
        <p:spPr>
          <a:xfrm>
            <a:off x="2391410" y="4348480"/>
            <a:ext cx="9485630" cy="121031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58" name="组合 57"/>
          <p:cNvGrpSpPr/>
          <p:nvPr/>
        </p:nvGrpSpPr>
        <p:grpSpPr>
          <a:xfrm>
            <a:off x="2391410" y="458279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60" name="图片 59" descr="我卡通1压缩"/>
            <p:cNvPicPr>
              <a:picLocks noChangeAspect="1"/>
            </p:cNvPicPr>
            <p:nvPr/>
          </p:nvPicPr>
          <p:blipFill>
            <a:blip r:embed="rId2"/>
            <a:stretch>
              <a:fillRect/>
            </a:stretch>
          </p:blipFill>
          <p:spPr>
            <a:xfrm>
              <a:off x="584" y="3308"/>
              <a:ext cx="1338" cy="1338"/>
            </a:xfrm>
            <a:prstGeom prst="rect">
              <a:avLst/>
            </a:prstGeom>
          </p:spPr>
        </p:pic>
      </p:grpSp>
      <p:sp>
        <p:nvSpPr>
          <p:cNvPr id="61" name="文本框 7"/>
          <p:cNvSpPr txBox="1"/>
          <p:nvPr/>
        </p:nvSpPr>
        <p:spPr>
          <a:xfrm>
            <a:off x="3241040" y="4453255"/>
            <a:ext cx="7790815" cy="107632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rPr>
              <a:t>妈妈苦口婆心地嘱咐他:“以后可不要再赌了，要知道赌钱不是正经人所为。</a:t>
            </a:r>
            <a:endPar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subTnLst>
                                    <p:audio>
                                      <p:cMediaNode>
                                        <p:cTn display="1" masterRel="sameClick">
                                          <p:stCondLst>
                                            <p:cond evt="begin" delay="0">
                                              <p:tn val="5"/>
                                            </p:cond>
                                          </p:stCondLst>
                                          <p:endCondLst>
                                            <p:cond evt="onStopAudio" delay="0">
                                              <p:tgtEl>
                                                <p:sldTgt/>
                                              </p:tgtEl>
                                            </p:cond>
                                          </p:endCondLst>
                                        </p:cTn>
                                        <p:tgtEl>
                                          <p:sndTgt r:embed="rId4"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5"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5"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5"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拉杆"/>
          <p:cNvSpPr/>
          <p:nvPr/>
        </p:nvSpPr>
        <p:spPr>
          <a:xfrm>
            <a:off x="0" y="1800860"/>
            <a:ext cx="12192000" cy="123825"/>
          </a:xfrm>
          <a:prstGeom prst="rect">
            <a:avLst/>
          </a:prstGeom>
          <a:gradFill>
            <a:gsLst>
              <a:gs pos="0">
                <a:schemeClr val="bg1">
                  <a:lumMod val="50000"/>
                </a:schemeClr>
              </a:gs>
              <a:gs pos="50000">
                <a:schemeClr val="bg1"/>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1"/>
          <p:cNvGrpSpPr/>
          <p:nvPr/>
        </p:nvGrpSpPr>
        <p:grpSpPr>
          <a:xfrm>
            <a:off x="690066" y="1429385"/>
            <a:ext cx="2531745" cy="4669155"/>
            <a:chOff x="1165046" y="514350"/>
            <a:chExt cx="2531745" cy="4669155"/>
          </a:xfrm>
        </p:grpSpPr>
        <p:pic>
          <p:nvPicPr>
            <p:cNvPr id="10" name="Picture 2" descr="C:\Users\38577\Desktop\橙色.png橙色"/>
            <p:cNvPicPr>
              <a:picLocks noChangeAspect="1" noChangeArrowheads="1"/>
            </p:cNvPicPr>
            <p:nvPr/>
          </p:nvPicPr>
          <p:blipFill rotWithShape="1">
            <a:blip r:embed="rId1">
              <a:clrChange>
                <a:clrFrom>
                  <a:srgbClr val="F6F6F6"/>
                </a:clrFrom>
                <a:clrTo>
                  <a:srgbClr val="F6F6F6">
                    <a:alpha val="0"/>
                  </a:srgbClr>
                </a:clrTo>
              </a:clrChange>
            </a:blip>
            <a:srcRect/>
            <a:stretch>
              <a:fillRect/>
            </a:stretch>
          </p:blipFill>
          <p:spPr bwMode="auto">
            <a:xfrm>
              <a:off x="1165046" y="1583690"/>
              <a:ext cx="2531745" cy="3599815"/>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形状 14"/>
            <p:cNvSpPr/>
            <p:nvPr/>
          </p:nvSpPr>
          <p:spPr>
            <a:xfrm>
              <a:off x="1975517"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FF92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4" name="组合 2"/>
          <p:cNvGrpSpPr/>
          <p:nvPr/>
        </p:nvGrpSpPr>
        <p:grpSpPr>
          <a:xfrm>
            <a:off x="3315413" y="1429385"/>
            <a:ext cx="2530475" cy="4669155"/>
            <a:chOff x="3705241" y="514350"/>
            <a:chExt cx="2530475" cy="4669155"/>
          </a:xfrm>
        </p:grpSpPr>
        <p:pic>
          <p:nvPicPr>
            <p:cNvPr id="8" name="图片 7" descr="C:\Users\38577\Desktop\粉色.png粉色"/>
            <p:cNvPicPr>
              <a:picLocks noChangeAspect="1"/>
            </p:cNvPicPr>
            <p:nvPr/>
          </p:nvPicPr>
          <p:blipFill>
            <a:blip r:embed="rId2"/>
            <a:srcRect/>
            <a:stretch>
              <a:fillRect/>
            </a:stretch>
          </p:blipFill>
          <p:spPr>
            <a:xfrm>
              <a:off x="3705241" y="1583690"/>
              <a:ext cx="2530475" cy="3599815"/>
            </a:xfrm>
            <a:prstGeom prst="rect">
              <a:avLst/>
            </a:prstGeom>
          </p:spPr>
        </p:pic>
        <p:sp>
          <p:nvSpPr>
            <p:cNvPr id="18" name="任意多边形: 形状 17"/>
            <p:cNvSpPr/>
            <p:nvPr/>
          </p:nvSpPr>
          <p:spPr>
            <a:xfrm>
              <a:off x="45151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6" name="组合 3"/>
          <p:cNvGrpSpPr/>
          <p:nvPr/>
        </p:nvGrpSpPr>
        <p:grpSpPr>
          <a:xfrm>
            <a:off x="6025184" y="1429385"/>
            <a:ext cx="2531110" cy="4668520"/>
            <a:chOff x="7406196" y="514350"/>
            <a:chExt cx="2531110" cy="4668520"/>
          </a:xfrm>
        </p:grpSpPr>
        <p:pic>
          <p:nvPicPr>
            <p:cNvPr id="12" name="图片 11" descr="C:\Users\38577\Desktop\红色.png红色"/>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7406196" y="1583690"/>
              <a:ext cx="2531110" cy="3599180"/>
            </a:xfrm>
            <a:prstGeom prst="rect">
              <a:avLst/>
            </a:prstGeom>
          </p:spPr>
        </p:pic>
        <p:sp>
          <p:nvSpPr>
            <p:cNvPr id="19" name="任意多边形: 形状 18"/>
            <p:cNvSpPr/>
            <p:nvPr/>
          </p:nvSpPr>
          <p:spPr>
            <a:xfrm>
              <a:off x="8172764" y="514350"/>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rgbClr val="DA00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grpSp>
        <p:nvGrpSpPr>
          <p:cNvPr id="21" name="组合 20"/>
          <p:cNvGrpSpPr/>
          <p:nvPr/>
        </p:nvGrpSpPr>
        <p:grpSpPr>
          <a:xfrm>
            <a:off x="8824338" y="1430972"/>
            <a:ext cx="2531110" cy="4667885"/>
            <a:chOff x="10086718" y="515937"/>
            <a:chExt cx="2531110" cy="4667885"/>
          </a:xfrm>
        </p:grpSpPr>
        <p:pic>
          <p:nvPicPr>
            <p:cNvPr id="13" name="图片 12" descr="C:\Users\38577\Desktop\蓝色.png蓝色"/>
            <p:cNvPicPr>
              <a:picLocks noChangeAspect="1"/>
            </p:cNvPicPr>
            <p:nvPr/>
          </p:nvPicPr>
          <p:blipFill rotWithShape="1">
            <a:blip r:embed="rId4">
              <a:clrChange>
                <a:clrFrom>
                  <a:srgbClr val="FFFFFF"/>
                </a:clrFrom>
                <a:clrTo>
                  <a:srgbClr val="FFFFFF">
                    <a:alpha val="0"/>
                  </a:srgbClr>
                </a:clrTo>
              </a:clrChange>
            </a:blip>
            <a:srcRect/>
            <a:stretch>
              <a:fillRect/>
            </a:stretch>
          </p:blipFill>
          <p:spPr>
            <a:xfrm>
              <a:off x="10086718" y="1584642"/>
              <a:ext cx="2531110" cy="3599180"/>
            </a:xfrm>
            <a:prstGeom prst="rect">
              <a:avLst/>
            </a:prstGeom>
          </p:spPr>
        </p:pic>
        <p:sp>
          <p:nvSpPr>
            <p:cNvPr id="20" name="任意多边形: 形状 19"/>
            <p:cNvSpPr/>
            <p:nvPr/>
          </p:nvSpPr>
          <p:spPr>
            <a:xfrm>
              <a:off x="10912971" y="515937"/>
              <a:ext cx="910559" cy="914400"/>
            </a:xfrm>
            <a:custGeom>
              <a:avLst/>
              <a:gdLst>
                <a:gd name="connsiteX0" fmla="*/ 453359 w 910559"/>
                <a:gd name="connsiteY0" fmla="*/ 0 h 914400"/>
                <a:gd name="connsiteX1" fmla="*/ 910559 w 910559"/>
                <a:gd name="connsiteY1" fmla="*/ 457200 h 914400"/>
                <a:gd name="connsiteX2" fmla="*/ 453359 w 910559"/>
                <a:gd name="connsiteY2" fmla="*/ 914400 h 914400"/>
                <a:gd name="connsiteX3" fmla="*/ 5448 w 910559"/>
                <a:gd name="connsiteY3" fmla="*/ 549342 h 914400"/>
                <a:gd name="connsiteX4" fmla="*/ 0 w 910559"/>
                <a:gd name="connsiteY4" fmla="*/ 495300 h 914400"/>
                <a:gd name="connsiteX5" fmla="*/ 232451 w 910559"/>
                <a:gd name="connsiteY5" fmla="*/ 495300 h 914400"/>
                <a:gd name="connsiteX6" fmla="*/ 242724 w 910559"/>
                <a:gd name="connsiteY6" fmla="*/ 546181 h 914400"/>
                <a:gd name="connsiteX7" fmla="*/ 453359 w 910559"/>
                <a:gd name="connsiteY7" fmla="*/ 685800 h 914400"/>
                <a:gd name="connsiteX8" fmla="*/ 681959 w 910559"/>
                <a:gd name="connsiteY8" fmla="*/ 457200 h 914400"/>
                <a:gd name="connsiteX9" fmla="*/ 453359 w 910559"/>
                <a:gd name="connsiteY9" fmla="*/ 228600 h 914400"/>
                <a:gd name="connsiteX10" fmla="*/ 242724 w 910559"/>
                <a:gd name="connsiteY10" fmla="*/ 368219 h 914400"/>
                <a:gd name="connsiteX11" fmla="*/ 242066 w 910559"/>
                <a:gd name="connsiteY11" fmla="*/ 371475 h 914400"/>
                <a:gd name="connsiteX12" fmla="*/ 4801 w 910559"/>
                <a:gd name="connsiteY12" fmla="*/ 371475 h 914400"/>
                <a:gd name="connsiteX13" fmla="*/ 5448 w 910559"/>
                <a:gd name="connsiteY13" fmla="*/ 365058 h 914400"/>
                <a:gd name="connsiteX14" fmla="*/ 453359 w 910559"/>
                <a:gd name="connsiteY14"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559" h="914400">
                  <a:moveTo>
                    <a:pt x="453359" y="0"/>
                  </a:moveTo>
                  <a:cubicBezTo>
                    <a:pt x="705864" y="0"/>
                    <a:pt x="910559" y="204695"/>
                    <a:pt x="910559" y="457200"/>
                  </a:cubicBezTo>
                  <a:cubicBezTo>
                    <a:pt x="910559" y="709705"/>
                    <a:pt x="705864" y="914400"/>
                    <a:pt x="453359" y="914400"/>
                  </a:cubicBezTo>
                  <a:cubicBezTo>
                    <a:pt x="232417" y="914400"/>
                    <a:pt x="48080" y="757680"/>
                    <a:pt x="5448" y="549342"/>
                  </a:cubicBezTo>
                  <a:lnTo>
                    <a:pt x="0" y="495300"/>
                  </a:lnTo>
                  <a:lnTo>
                    <a:pt x="232451" y="495300"/>
                  </a:lnTo>
                  <a:lnTo>
                    <a:pt x="242724" y="546181"/>
                  </a:lnTo>
                  <a:cubicBezTo>
                    <a:pt x="277427" y="628229"/>
                    <a:pt x="358670" y="685800"/>
                    <a:pt x="453359" y="685800"/>
                  </a:cubicBezTo>
                  <a:cubicBezTo>
                    <a:pt x="579611" y="685800"/>
                    <a:pt x="681959" y="583452"/>
                    <a:pt x="681959" y="457200"/>
                  </a:cubicBezTo>
                  <a:cubicBezTo>
                    <a:pt x="681959" y="330948"/>
                    <a:pt x="579611" y="228600"/>
                    <a:pt x="453359" y="228600"/>
                  </a:cubicBezTo>
                  <a:cubicBezTo>
                    <a:pt x="358670" y="228600"/>
                    <a:pt x="277427" y="286171"/>
                    <a:pt x="242724" y="368219"/>
                  </a:cubicBezTo>
                  <a:lnTo>
                    <a:pt x="242066" y="371475"/>
                  </a:lnTo>
                  <a:lnTo>
                    <a:pt x="4801" y="371475"/>
                  </a:lnTo>
                  <a:lnTo>
                    <a:pt x="5448" y="365058"/>
                  </a:lnTo>
                  <a:cubicBezTo>
                    <a:pt x="48080" y="156720"/>
                    <a:pt x="232417" y="0"/>
                    <a:pt x="4533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pic>
        <p:nvPicPr>
          <p:cNvPr id="34" name="卡通头像" descr="1"/>
          <p:cNvPicPr>
            <a:picLocks noChangeAspect="1"/>
          </p:cNvPicPr>
          <p:nvPr/>
        </p:nvPicPr>
        <p:blipFill>
          <a:blip r:embed="rId5"/>
          <a:stretch>
            <a:fillRect/>
          </a:stretch>
        </p:blipFill>
        <p:spPr>
          <a:xfrm>
            <a:off x="10718800" y="0"/>
            <a:ext cx="1459230" cy="1459230"/>
          </a:xfrm>
          <a:prstGeom prst="rect">
            <a:avLst/>
          </a:prstGeom>
        </p:spPr>
      </p:pic>
      <p:pic>
        <p:nvPicPr>
          <p:cNvPr id="2" name="图片 1" descr="C:\Users\Lenovo\Desktop\新建文件夹\市场需求.jpg市场需求"/>
          <p:cNvPicPr>
            <a:picLocks noChangeAspect="1"/>
          </p:cNvPicPr>
          <p:nvPr/>
        </p:nvPicPr>
        <p:blipFill>
          <a:blip r:embed="rId6"/>
          <a:srcRect/>
          <a:stretch>
            <a:fillRect/>
          </a:stretch>
        </p:blipFill>
        <p:spPr>
          <a:xfrm>
            <a:off x="1061085" y="2668270"/>
            <a:ext cx="1809115" cy="1646555"/>
          </a:xfrm>
          <a:prstGeom prst="rect">
            <a:avLst/>
          </a:prstGeom>
        </p:spPr>
      </p:pic>
      <p:sp>
        <p:nvSpPr>
          <p:cNvPr id="5" name="文本框 1"/>
          <p:cNvSpPr txBox="1"/>
          <p:nvPr/>
        </p:nvSpPr>
        <p:spPr>
          <a:xfrm>
            <a:off x="690245" y="4584700"/>
            <a:ext cx="2533650" cy="829945"/>
          </a:xfrm>
          <a:prstGeom prst="rect">
            <a:avLst/>
          </a:prstGeom>
          <a:noFill/>
        </p:spPr>
        <p:txBody>
          <a:bodyPr wrap="square" rtlCol="0">
            <a:spAutoFit/>
          </a:bodyPr>
          <a:lstStyle/>
          <a:p>
            <a:pPr algn="ctr"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根据市场需求寻找商机</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pic>
        <p:nvPicPr>
          <p:cNvPr id="7" name="图片 2" descr="C:\Users\Lenovo\Desktop\新建文件夹\竞争对手.jpg竞争对手"/>
          <p:cNvPicPr>
            <a:picLocks noChangeAspect="1"/>
          </p:cNvPicPr>
          <p:nvPr/>
        </p:nvPicPr>
        <p:blipFill>
          <a:blip r:embed="rId7"/>
          <a:srcRect/>
          <a:stretch>
            <a:fillRect/>
          </a:stretch>
        </p:blipFill>
        <p:spPr>
          <a:xfrm>
            <a:off x="3673475" y="2673350"/>
            <a:ext cx="1896110" cy="1641475"/>
          </a:xfrm>
          <a:prstGeom prst="rect">
            <a:avLst/>
          </a:prstGeom>
        </p:spPr>
      </p:pic>
      <p:sp>
        <p:nvSpPr>
          <p:cNvPr id="9" name="文本框 2"/>
          <p:cNvSpPr txBox="1"/>
          <p:nvPr/>
        </p:nvSpPr>
        <p:spPr>
          <a:xfrm>
            <a:off x="3371215" y="4646930"/>
            <a:ext cx="2533650" cy="829945"/>
          </a:xfrm>
          <a:prstGeom prst="rect">
            <a:avLst/>
          </a:prstGeom>
          <a:noFill/>
        </p:spPr>
        <p:txBody>
          <a:bodyPr wrap="square" rtlCol="0">
            <a:spAutoFit/>
          </a:bodyPr>
          <a:lstStyle/>
          <a:p>
            <a:pPr algn="ctr"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研究竞争对手寻找商机</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pic>
        <p:nvPicPr>
          <p:cNvPr id="11" name="图片 3" descr="C:\Users\Lenovo\Desktop\新建文件夹\市场需求.jpg市场需求"/>
          <p:cNvPicPr>
            <a:picLocks noChangeAspect="1"/>
          </p:cNvPicPr>
          <p:nvPr/>
        </p:nvPicPr>
        <p:blipFill>
          <a:blip r:embed="rId8"/>
          <a:srcRect/>
          <a:stretch>
            <a:fillRect/>
          </a:stretch>
        </p:blipFill>
        <p:spPr>
          <a:xfrm>
            <a:off x="6372860" y="2667635"/>
            <a:ext cx="1917065" cy="1651000"/>
          </a:xfrm>
          <a:prstGeom prst="rect">
            <a:avLst/>
          </a:prstGeom>
        </p:spPr>
      </p:pic>
      <p:sp>
        <p:nvSpPr>
          <p:cNvPr id="16" name="文本框 3"/>
          <p:cNvSpPr txBox="1"/>
          <p:nvPr/>
        </p:nvSpPr>
        <p:spPr>
          <a:xfrm>
            <a:off x="6052185" y="4646930"/>
            <a:ext cx="2533650" cy="829945"/>
          </a:xfrm>
          <a:prstGeom prst="rect">
            <a:avLst/>
          </a:prstGeom>
          <a:noFill/>
        </p:spPr>
        <p:txBody>
          <a:bodyPr wrap="square" rtlCol="0">
            <a:spAutoFit/>
          </a:bodyPr>
          <a:lstStyle/>
          <a:p>
            <a:pPr algn="ctr" fontAlgn="ctr"/>
            <a:r>
              <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从市场潜在需求寻找商机</a:t>
            </a:r>
            <a:endParaRPr lang="zh-CN" altLang="en-US"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pic>
        <p:nvPicPr>
          <p:cNvPr id="17" name="图片 4" descr="C:\Users\Lenovo\Desktop\新建文件夹\敲门.jpg敲门"/>
          <p:cNvPicPr>
            <a:picLocks noChangeAspect="1"/>
          </p:cNvPicPr>
          <p:nvPr/>
        </p:nvPicPr>
        <p:blipFill>
          <a:blip r:embed="rId9"/>
          <a:srcRect/>
          <a:stretch>
            <a:fillRect/>
          </a:stretch>
        </p:blipFill>
        <p:spPr>
          <a:xfrm>
            <a:off x="9092565" y="2670810"/>
            <a:ext cx="1953895" cy="1645285"/>
          </a:xfrm>
          <a:prstGeom prst="rect">
            <a:avLst/>
          </a:prstGeom>
        </p:spPr>
      </p:pic>
      <p:sp>
        <p:nvSpPr>
          <p:cNvPr id="22" name="文本框 4"/>
          <p:cNvSpPr txBox="1"/>
          <p:nvPr/>
        </p:nvSpPr>
        <p:spPr>
          <a:xfrm>
            <a:off x="8839200" y="4646930"/>
            <a:ext cx="2533650" cy="460375"/>
          </a:xfrm>
          <a:prstGeom prst="rect">
            <a:avLst/>
          </a:prstGeom>
          <a:noFill/>
        </p:spPr>
        <p:txBody>
          <a:bodyPr wrap="square" rtlCol="0">
            <a:spAutoFit/>
          </a:bodyPr>
          <a:lstStyle/>
          <a:p>
            <a:pPr algn="l" fontAlgn="ctr"/>
            <a:r>
              <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rPr>
              <a:t>……</a:t>
            </a:r>
            <a:endParaRPr lang="en-US" altLang="zh-CN" sz="2400" b="1" kern="100" dirty="0">
              <a:solidFill>
                <a:schemeClr val="bg1"/>
              </a:solidFill>
              <a:latin typeface="华文楷体" panose="02010600040101010101" charset="-122"/>
              <a:ea typeface="华文楷体" panose="02010600040101010101" charset="-122"/>
              <a:cs typeface="华文细黑" panose="02010600040101010101" pitchFamily="2" charset="-122"/>
              <a:sym typeface="+mn-ea"/>
            </a:endParaRPr>
          </a:p>
        </p:txBody>
      </p:sp>
      <p:grpSp>
        <p:nvGrpSpPr>
          <p:cNvPr id="23" name="组合 22"/>
          <p:cNvGrpSpPr/>
          <p:nvPr/>
        </p:nvGrpSpPr>
        <p:grpSpPr>
          <a:xfrm>
            <a:off x="2052320" y="356235"/>
            <a:ext cx="8087995" cy="1019667"/>
            <a:chOff x="3424" y="3426"/>
            <a:chExt cx="11391" cy="632"/>
          </a:xfrm>
        </p:grpSpPr>
        <p:sp>
          <p:nvSpPr>
            <p:cNvPr id="24" name="圆角矩形 23"/>
            <p:cNvSpPr/>
            <p:nvPr/>
          </p:nvSpPr>
          <p:spPr>
            <a:xfrm>
              <a:off x="3424" y="3426"/>
              <a:ext cx="11391"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7"/>
            <p:cNvSpPr txBox="1"/>
            <p:nvPr/>
          </p:nvSpPr>
          <p:spPr>
            <a:xfrm>
              <a:off x="3424" y="3605"/>
              <a:ext cx="11391" cy="285"/>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你认为创业有窍门吗？请参考下表说一说你的看法。</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27"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28"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 presetClass="entr" presetSubtype="2" fill="hold" nodeType="withEffect">
                                  <p:stCondLst>
                                    <p:cond delay="500"/>
                                  </p:stCondLst>
                                  <p:childTnLst>
                                    <p:set>
                                      <p:cBhvr>
                                        <p:cTn id="17" dur="500"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 presetClass="entr" presetSubtype="2" fill="hold" nodeType="withEffect">
                                  <p:stCondLst>
                                    <p:cond delay="500"/>
                                  </p:stCondLst>
                                  <p:childTnLst>
                                    <p:set>
                                      <p:cBhvr>
                                        <p:cTn id="28" dur="500"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 presetClass="entr" presetSubtype="2" fill="hold" nodeType="withEffect">
                                  <p:stCondLst>
                                    <p:cond delay="500"/>
                                  </p:stCondLst>
                                  <p:childTnLst>
                                    <p:set>
                                      <p:cBhvr>
                                        <p:cTn id="39" dur="500"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P spid="2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1862455" y="1128395"/>
            <a:ext cx="9309100" cy="706755"/>
            <a:chOff x="4050" y="448"/>
            <a:chExt cx="3875"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050" y="448"/>
              <a:ext cx="387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专长</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财务</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通货膨胀</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季度</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策略</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4" name="组合 3"/>
          <p:cNvGrpSpPr/>
          <p:nvPr/>
        </p:nvGrpSpPr>
        <p:grpSpPr>
          <a:xfrm>
            <a:off x="0" y="1070610"/>
            <a:ext cx="11381740" cy="5285105"/>
            <a:chOff x="108" y="-186"/>
            <a:chExt cx="17924" cy="8323"/>
          </a:xfrm>
        </p:grpSpPr>
        <p:sp>
          <p:nvSpPr>
            <p:cNvPr id="2" name="矩形 1"/>
            <p:cNvSpPr/>
            <p:nvPr/>
          </p:nvSpPr>
          <p:spPr>
            <a:xfrm>
              <a:off x="1460" y="1497"/>
              <a:ext cx="16572" cy="664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defTabSz="1300480">
                <a:lnSpc>
                  <a:spcPct val="150000"/>
                </a:lnSpc>
                <a:defRPr sz="3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sz="3300" b="1">
                  <a:solidFill>
                    <a:schemeClr val="tx1"/>
                  </a:solidFill>
                  <a:latin typeface="华文楷体" panose="02010600040101010101" charset="-122"/>
                  <a:ea typeface="华文楷体" panose="02010600040101010101" charset="-122"/>
                  <a:cs typeface="华文楷体" panose="02010600040101010101" charset="-122"/>
                  <a:sym typeface="+mn-ea"/>
                </a:rPr>
                <a:t>     </a:t>
              </a:r>
              <a:r>
                <a:rPr sz="3300" b="1">
                  <a:solidFill>
                    <a:schemeClr val="tx1"/>
                  </a:solidFill>
                  <a:latin typeface="华文楷体" panose="02010600040101010101" charset="-122"/>
                  <a:ea typeface="华文楷体" panose="02010600040101010101" charset="-122"/>
                  <a:cs typeface="华文楷体" panose="02010600040101010101" charset="-122"/>
                  <a:sym typeface="+mn-ea"/>
                </a:rPr>
                <a:t>   </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  上个_________，一方面由于进入销售淡季，一方面受_________的影响，公司_________收入出现大幅度下滑。我们及时调整营销_________，发挥公司的_________，终于赢得了客户的认可，这个月销售业绩开始回升。</a:t>
              </a:r>
              <a:endParaRPr sz="36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108" y="-186"/>
              <a:ext cx="2122" cy="2122"/>
            </a:xfrm>
            <a:prstGeom prst="rect">
              <a:avLst/>
            </a:prstGeom>
          </p:spPr>
        </p:pic>
      </p:grpSp>
      <p:sp>
        <p:nvSpPr>
          <p:cNvPr id="24" name="文本框 23"/>
          <p:cNvSpPr txBox="1"/>
          <p:nvPr/>
        </p:nvSpPr>
        <p:spPr>
          <a:xfrm>
            <a:off x="2663190" y="3163570"/>
            <a:ext cx="2266315"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通货膨胀</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7560945" y="3170555"/>
            <a:ext cx="2059305"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财务</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34" name="文本框 33"/>
          <p:cNvSpPr txBox="1"/>
          <p:nvPr/>
        </p:nvSpPr>
        <p:spPr>
          <a:xfrm>
            <a:off x="3261995" y="2322830"/>
            <a:ext cx="1221740"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季度</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0" name="文本框 9"/>
          <p:cNvSpPr txBox="1"/>
          <p:nvPr/>
        </p:nvSpPr>
        <p:spPr>
          <a:xfrm>
            <a:off x="8237855" y="3983355"/>
            <a:ext cx="1264920"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策略</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1" name="文本框 10"/>
          <p:cNvSpPr txBox="1"/>
          <p:nvPr/>
        </p:nvSpPr>
        <p:spPr>
          <a:xfrm>
            <a:off x="2739390" y="4812030"/>
            <a:ext cx="1256665" cy="645160"/>
          </a:xfrm>
          <a:prstGeom prst="rect">
            <a:avLst/>
          </a:prstGeom>
          <a:noFill/>
        </p:spPr>
        <p:txBody>
          <a:bodyPr wrap="square" rtlCol="0" anchor="t">
            <a:spAutoFit/>
          </a:bodyPr>
          <a:lstStyle/>
          <a:p>
            <a:pPr algn="ctr"/>
            <a:r>
              <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专长</a:t>
            </a:r>
            <a:endParaRPr lang="zh-CN" altLang="en-US" sz="36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subTnLst>
                                    <p:audio>
                                      <p:cMediaNode>
                                        <p:cTn display="1" masterRel="sameClick">
                                          <p:stCondLst>
                                            <p:cond evt="begin" delay="0">
                                              <p:tn val="20"/>
                                            </p:cond>
                                          </p:stCondLst>
                                          <p:endCondLst>
                                            <p:cond evt="onStopAudio" delay="0">
                                              <p:tgtEl>
                                                <p:sldTgt/>
                                              </p:tgtEl>
                                            </p:cond>
                                          </p:endCondLst>
                                        </p:cTn>
                                        <p:tgtEl>
                                          <p:sndTgt r:embed="rId2" name="click.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subTnLst>
                                    <p:audio>
                                      <p:cMediaNode>
                                        <p:cTn display="1" masterRel="sameClick">
                                          <p:stCondLst>
                                            <p:cond evt="begin" delay="0">
                                              <p:tn val="2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4"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56870" y="1174750"/>
            <a:ext cx="10784840" cy="852170"/>
          </a:xfrm>
          <a:prstGeom prst="roundRect">
            <a:avLst>
              <a:gd name="adj" fmla="val 47532"/>
            </a:avLst>
          </a:prstGeom>
          <a:solidFill>
            <a:srgbClr val="4E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56870" y="1177290"/>
            <a:ext cx="10784205" cy="852170"/>
          </a:xfrm>
          <a:prstGeom prst="roundRect">
            <a:avLst>
              <a:gd name="adj" fmla="val 475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56870" y="1193165"/>
            <a:ext cx="852170" cy="889000"/>
            <a:chOff x="584" y="3246"/>
            <a:chExt cx="1342" cy="1400"/>
          </a:xfrm>
        </p:grpSpPr>
        <p:sp>
          <p:nvSpPr>
            <p:cNvPr id="7" name="椭圆 6"/>
            <p:cNvSpPr/>
            <p:nvPr/>
          </p:nvSpPr>
          <p:spPr>
            <a:xfrm>
              <a:off x="584" y="3246"/>
              <a:ext cx="1342" cy="1342"/>
            </a:xfrm>
            <a:prstGeom prst="ellipse">
              <a:avLst/>
            </a:prstGeom>
            <a:solidFill>
              <a:srgbClr val="58B6E5"/>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我卡通1压缩"/>
            <p:cNvPicPr>
              <a:picLocks noChangeAspect="1"/>
            </p:cNvPicPr>
            <p:nvPr/>
          </p:nvPicPr>
          <p:blipFill>
            <a:blip r:embed="rId1"/>
            <a:stretch>
              <a:fillRect/>
            </a:stretch>
          </p:blipFill>
          <p:spPr>
            <a:xfrm>
              <a:off x="584" y="3308"/>
              <a:ext cx="1338" cy="1338"/>
            </a:xfrm>
            <a:prstGeom prst="rect">
              <a:avLst/>
            </a:prstGeom>
          </p:spPr>
        </p:pic>
      </p:grpSp>
      <p:sp>
        <p:nvSpPr>
          <p:cNvPr id="11" name="文本框 7"/>
          <p:cNvSpPr txBox="1"/>
          <p:nvPr/>
        </p:nvSpPr>
        <p:spPr>
          <a:xfrm>
            <a:off x="1159510" y="1202690"/>
            <a:ext cx="9872345" cy="829945"/>
          </a:xfrm>
          <a:prstGeom prst="rect">
            <a:avLst/>
          </a:prstGeom>
          <a:noFill/>
          <a:effectLst>
            <a:outerShdw blurRad="127000" dir="5400000" sx="102000" sy="102000" algn="ctr" rotWithShape="0">
              <a:srgbClr val="4E98C7">
                <a:alpha val="68000"/>
              </a:srgbClr>
            </a:outerShdw>
          </a:effectLst>
        </p:spPr>
        <p:txBody>
          <a:bodyPr wrap="square">
            <a:spAutoFit/>
          </a:bodyPr>
          <a:lstStyle/>
          <a:p>
            <a:pPr>
              <a:defRPr/>
            </a:pPr>
            <a:r>
              <a:rPr sz="2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为了突出某个意思，强调某种感情，特意反复使用某个词语或句子，</a:t>
            </a:r>
            <a:endParaRPr sz="2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a:p>
            <a:pPr>
              <a:defRPr/>
            </a:pPr>
            <a:r>
              <a:rPr sz="2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这种修辞方法叫作反复。</a:t>
            </a:r>
            <a:endParaRPr sz="2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pic>
        <p:nvPicPr>
          <p:cNvPr id="3" name="图片 2" descr="1"/>
          <p:cNvPicPr>
            <a:picLocks noChangeAspect="1"/>
          </p:cNvPicPr>
          <p:nvPr/>
        </p:nvPicPr>
        <p:blipFill>
          <a:blip r:embed="rId2"/>
          <a:stretch>
            <a:fillRect/>
          </a:stretch>
        </p:blipFill>
        <p:spPr>
          <a:xfrm>
            <a:off x="10719753" y="0"/>
            <a:ext cx="1459230" cy="1459230"/>
          </a:xfrm>
          <a:prstGeom prst="rect">
            <a:avLst/>
          </a:prstGeom>
        </p:spPr>
      </p:pic>
      <p:graphicFrame>
        <p:nvGraphicFramePr>
          <p:cNvPr id="9" name="表格 8"/>
          <p:cNvGraphicFramePr>
            <a:graphicFrameLocks noGrp="1"/>
          </p:cNvGraphicFramePr>
          <p:nvPr>
            <p:custDataLst>
              <p:tags r:id="rId3"/>
            </p:custDataLst>
          </p:nvPr>
        </p:nvGraphicFramePr>
        <p:xfrm>
          <a:off x="516255" y="2167890"/>
          <a:ext cx="10999470" cy="4470400"/>
        </p:xfrm>
        <a:graphic>
          <a:graphicData uri="http://schemas.openxmlformats.org/drawingml/2006/table">
            <a:tbl>
              <a:tblPr firstRow="1" bandRow="1">
                <a:tableStyleId>{5C22544A-7EE6-4342-B048-85BDC9FD1C3A}</a:tableStyleId>
              </a:tblPr>
              <a:tblGrid>
                <a:gridCol w="10999470"/>
              </a:tblGrid>
              <a:tr h="53149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华文细黑" panose="02010600040101010101" pitchFamily="2" charset="-122"/>
                          <a:ea typeface="华文细黑" panose="02010600040101010101" pitchFamily="2" charset="-122"/>
                        </a:rPr>
                        <a:t>For example</a:t>
                      </a:r>
                      <a:endParaRPr lang="en-US" altLang="zh-CN" sz="2800" b="1" dirty="0">
                        <a:solidFill>
                          <a:schemeClr val="bg1"/>
                        </a:solidFill>
                        <a:latin typeface="华文细黑" panose="02010600040101010101" pitchFamily="2" charset="-122"/>
                        <a:ea typeface="华文细黑" panose="02010600040101010101" pitchFamily="2" charset="-122"/>
                      </a:endParaRPr>
                    </a:p>
                  </a:txBody>
                  <a:tcPr anchor="ctr">
                    <a:solidFill>
                      <a:srgbClr val="BF9F60"/>
                    </a:solidFill>
                  </a:tcPr>
                </a:tc>
              </a:tr>
              <a:tr h="956310">
                <a:tc>
                  <a:txBody>
                    <a:bodyPr/>
                    <a:lstStyle/>
                    <a:p>
                      <a:pPr algn="ct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这就是市场，只要你</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细心研究</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市场，</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细心研究</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消费者的需求，</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细心研究</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市场产品的优劣，对产品的不足做些局部改进，就有可能得到消费者的认可。</a:t>
                      </a:r>
                      <a:endPar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endParaRPr>
                    </a:p>
                  </a:txBody>
                  <a:tcPr anchor="ctr">
                    <a:solidFill>
                      <a:srgbClr val="58B6E5">
                        <a:alpha val="22000"/>
                      </a:srgbClr>
                    </a:solidFill>
                  </a:tcPr>
                </a:tc>
              </a:tr>
              <a:tr h="1062355">
                <a:tc>
                  <a:txBody>
                    <a:bodyPr/>
                    <a:lstStyle/>
                    <a:p>
                      <a:pPr algn="ct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大山</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原来是这样的</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！月亮</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原来是这样的</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！核桃树</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原来是这样的</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！香雪走着，就像第一次认出养育她成人的山谷。</a:t>
                      </a:r>
                      <a:endPar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endParaRPr>
                    </a:p>
                  </a:txBody>
                  <a:tcPr anchor="ctr">
                    <a:solidFill>
                      <a:srgbClr val="E2AEAB">
                        <a:alpha val="22000"/>
                      </a:srgbClr>
                    </a:solidFill>
                  </a:tcPr>
                </a:tc>
              </a:tr>
              <a:tr h="1062355">
                <a:tc>
                  <a:txBody>
                    <a:bodyPr/>
                    <a:lstStyle/>
                    <a:p>
                      <a:pPr algn="ctr">
                        <a:buNone/>
                      </a:pP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“大堰河，为了生活，在她流尽了她的乳液之后，她就开始用抱过我的双臂劳动了；</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她含着笑</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，洗着我们的衣服，</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她含着笑</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，提着菜篮到村边的结冰的池塘去，</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她含着笑</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，切着冰屑悉索的萝卜，</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她含着笑</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，用手掏着猪吃的麦糟，她含着笑，扇着炖肉的炉子的火，</a:t>
                      </a:r>
                      <a:r>
                        <a:rPr lang="zh-CN" altLang="en-US" sz="2400" b="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她含着笑</a:t>
                      </a:r>
                      <a:r>
                        <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rPr>
                        <a:t>，背了团箕到广场上去晒好那些大豆和小麦。”（艾青《大堰河——我的保姆》）</a:t>
                      </a:r>
                      <a:endParaRPr lang="zh-CN" altLang="en-US" sz="2400" b="0" dirty="0">
                        <a:latin typeface="华文细黑" panose="02010600040101010101" pitchFamily="2" charset="-122"/>
                        <a:ea typeface="华文细黑" panose="02010600040101010101" pitchFamily="2" charset="-122"/>
                        <a:cs typeface="华文细黑" panose="02010600040101010101" pitchFamily="2" charset="-122"/>
                        <a:sym typeface="+mn-ea"/>
                      </a:endParaRPr>
                    </a:p>
                  </a:txBody>
                  <a:tcPr anchor="ctr">
                    <a:solidFill>
                      <a:srgbClr val="E2AEAB">
                        <a:alpha val="22000"/>
                      </a:srgbClr>
                    </a:solidFill>
                  </a:tcPr>
                </a:tc>
              </a:tr>
            </a:tbl>
          </a:graphicData>
        </a:graphic>
      </p:graphicFrame>
      <p:sp>
        <p:nvSpPr>
          <p:cNvPr id="2"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篇章修辞（10）反复</a:t>
            </a:r>
            <a:endParaRPr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5" name="文本框 7"/>
          <p:cNvSpPr txBox="1"/>
          <p:nvPr/>
        </p:nvSpPr>
        <p:spPr>
          <a:xfrm>
            <a:off x="237490" y="702310"/>
            <a:ext cx="272161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a:t>
            </a:r>
            <a:r>
              <a:rPr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反复</a:t>
            </a:r>
            <a:endParaRPr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81474 -0.00185185 " pathEditMode="relative" rAng="0" ptsTypes="">
                                      <p:cBhvr>
                                        <p:cTn id="6" dur="500" fill="hold"/>
                                        <p:tgtEl>
                                          <p:spTgt spid="12"/>
                                        </p:tgtEl>
                                        <p:attrNameLst>
                                          <p:attrName>ppt_x</p:attrName>
                                          <p:attrName>ppt_y</p:attrName>
                                        </p:attrNameLst>
                                      </p:cBhvr>
                                      <p:rCtr x="40700" y="-200"/>
                                    </p:animMotion>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subTnLst>
                                    <p:audio>
                                      <p:cMediaNode>
                                        <p:cTn display="0" masterRel="sameClick">
                                          <p:stCondLst>
                                            <p:cond evt="begin" delay="0">
                                              <p:tn val="7"/>
                                            </p:cond>
                                          </p:stCondLst>
                                          <p:endCondLst>
                                            <p:cond evt="onStopAudio" delay="0">
                                              <p:tgtEl>
                                                <p:sldTgt/>
                                              </p:tgtEl>
                                            </p:cond>
                                          </p:endCondLst>
                                        </p:cTn>
                                        <p:tgtEl>
                                          <p:sndTgt r:embed="rId5"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par>
                                <p:cTn id="13" presetID="22" presetClass="entr" presetSubtype="8" fill="hold" nodeType="withEffect">
                                  <p:stCondLst>
                                    <p:cond delay="20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wipe(left)">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subTnLst>
                                    <p:audio>
                                      <p:cMediaNode>
                                        <p:cTn display="0" masterRel="sameClick">
                                          <p:stCondLst>
                                            <p:cond evt="begin" delay="0">
                                              <p:tn val="18"/>
                                            </p:cond>
                                          </p:stCondLst>
                                          <p:endCondLst>
                                            <p:cond evt="onStopAudio" delay="0">
                                              <p:tgtEl>
                                                <p:sldTgt/>
                                              </p:tgtEl>
                                            </p:cond>
                                          </p:endCondLst>
                                        </p:cTn>
                                        <p:tgtEl>
                                          <p:sndTgt r:embed="rId5"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1389380"/>
            <a:ext cx="12430760" cy="1758315"/>
            <a:chOff x="-443" y="1654"/>
            <a:chExt cx="19576" cy="2769"/>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下列哪句没有使用反复修辞手法</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9" name="文本框 18"/>
          <p:cNvSpPr txBox="1"/>
          <p:nvPr/>
        </p:nvSpPr>
        <p:spPr>
          <a:xfrm>
            <a:off x="993775" y="1855470"/>
            <a:ext cx="10989945" cy="1383665"/>
          </a:xfrm>
          <a:prstGeom prst="rect">
            <a:avLst/>
          </a:prstGeom>
          <a:noFill/>
        </p:spPr>
        <p:txBody>
          <a:bodyPr wrap="square" rtlCol="0" anchor="t">
            <a:spAutoFit/>
          </a:bodyPr>
          <a:lstStyle/>
          <a:p>
            <a:pPr algn="l"/>
            <a:r>
              <a:rPr sz="2800" b="1">
                <a:latin typeface="华文楷体" panose="02010600040101010101" charset="-122"/>
                <a:ea typeface="华文楷体" panose="02010600040101010101" charset="-122"/>
                <a:cs typeface="华文楷体" panose="02010600040101010101" charset="-122"/>
                <a:sym typeface="+mn-ea"/>
              </a:rPr>
              <a:t>如果我拥有一片绿洲，我就用我的汗水去开垦它；如果我拥有一片绿洲，我就用我的诚心去改造它；如果我拥有一片绿洲，我就用我的智慧去播种它。</a:t>
            </a:r>
            <a:endParaRPr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3147060"/>
            <a:ext cx="12430760" cy="1758315"/>
            <a:chOff x="-443" y="1654"/>
            <a:chExt cx="19576" cy="2769"/>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7" name="文本框 26"/>
          <p:cNvSpPr txBox="1"/>
          <p:nvPr/>
        </p:nvSpPr>
        <p:spPr>
          <a:xfrm>
            <a:off x="993775" y="4022725"/>
            <a:ext cx="7307580" cy="521970"/>
          </a:xfrm>
          <a:prstGeom prst="rect">
            <a:avLst/>
          </a:prstGeom>
          <a:noFill/>
        </p:spPr>
        <p:txBody>
          <a:bodyPr wrap="none" rtlCol="0" anchor="t">
            <a:spAutoFit/>
          </a:bodyPr>
          <a:lstStyle/>
          <a:p>
            <a:pPr algn="l"/>
            <a:r>
              <a:rPr sz="2800" b="1">
                <a:latin typeface="华文楷体" panose="02010600040101010101" charset="-122"/>
                <a:ea typeface="华文楷体" panose="02010600040101010101" charset="-122"/>
                <a:cs typeface="华文楷体" panose="02010600040101010101" charset="-122"/>
                <a:sym typeface="+mn-ea"/>
              </a:rPr>
              <a:t>终于自由啦！终于自由啦！我们终于自由啦！</a:t>
            </a:r>
            <a:endParaRPr sz="2800" b="1">
              <a:latin typeface="华文楷体" panose="02010600040101010101" charset="-122"/>
              <a:ea typeface="华文楷体" panose="02010600040101010101" charset="-122"/>
              <a:cs typeface="华文楷体" panose="02010600040101010101" charset="-122"/>
              <a:sym typeface="+mn-ea"/>
            </a:endParaRPr>
          </a:p>
        </p:txBody>
      </p:sp>
      <p:grpSp>
        <p:nvGrpSpPr>
          <p:cNvPr id="28" name="组合 27"/>
          <p:cNvGrpSpPr/>
          <p:nvPr/>
        </p:nvGrpSpPr>
        <p:grpSpPr>
          <a:xfrm>
            <a:off x="-349885" y="4841875"/>
            <a:ext cx="12430760" cy="1758315"/>
            <a:chOff x="-443" y="1654"/>
            <a:chExt cx="19576" cy="2769"/>
          </a:xfrm>
        </p:grpSpPr>
        <p:sp>
          <p:nvSpPr>
            <p:cNvPr id="29" name="矩形 28"/>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30" name="图片 29"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32" name="文本框 31"/>
          <p:cNvSpPr txBox="1"/>
          <p:nvPr/>
        </p:nvSpPr>
        <p:spPr>
          <a:xfrm>
            <a:off x="993775" y="5512435"/>
            <a:ext cx="10850245" cy="73723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车到山前必有路，有路必有丰田车。</a:t>
            </a:r>
            <a:endParaRPr sz="2800" b="1">
              <a:latin typeface="华文楷体" panose="02010600040101010101" charset="-122"/>
              <a:ea typeface="华文楷体" panose="02010600040101010101" charset="-122"/>
              <a:cs typeface="华文楷体" panose="02010600040101010101" charset="-122"/>
              <a:sym typeface="+mn-ea"/>
            </a:endParaRPr>
          </a:p>
        </p:txBody>
      </p:sp>
      <p:sp>
        <p:nvSpPr>
          <p:cNvPr id="7" name="文本框 6"/>
          <p:cNvSpPr txBox="1"/>
          <p:nvPr/>
        </p:nvSpPr>
        <p:spPr>
          <a:xfrm>
            <a:off x="6061710" y="2708910"/>
            <a:ext cx="5989320" cy="460375"/>
          </a:xfrm>
          <a:prstGeom prst="rect">
            <a:avLst/>
          </a:prstGeom>
          <a:noFill/>
        </p:spPr>
        <p:txBody>
          <a:bodyPr wrap="square" rtlCol="0" anchor="t">
            <a:spAutoFit/>
          </a:bodyPr>
          <a:lstStyle/>
          <a:p>
            <a:pPr algn="ctr"/>
            <a:r>
              <a:rPr lang="zh-CN" altLang="en-US" sz="2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（如果我拥有……，我就用我的……。）</a:t>
            </a:r>
            <a:endParaRPr lang="zh-CN" altLang="en-US" sz="2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4" name="文本框 13"/>
          <p:cNvSpPr txBox="1"/>
          <p:nvPr/>
        </p:nvSpPr>
        <p:spPr>
          <a:xfrm>
            <a:off x="8439785" y="4028440"/>
            <a:ext cx="3641090" cy="460375"/>
          </a:xfrm>
          <a:prstGeom prst="rect">
            <a:avLst/>
          </a:prstGeom>
          <a:noFill/>
        </p:spPr>
        <p:txBody>
          <a:bodyPr wrap="square" rtlCol="0" anchor="t">
            <a:spAutoFit/>
          </a:bodyPr>
          <a:lstStyle/>
          <a:p>
            <a:pPr algn="ctr"/>
            <a:r>
              <a:rPr lang="zh-CN" altLang="en-US" sz="2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（终于自由啦）</a:t>
            </a:r>
            <a:endParaRPr lang="zh-CN" altLang="en-US" sz="2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5" name="文本框 14"/>
          <p:cNvSpPr txBox="1"/>
          <p:nvPr/>
        </p:nvSpPr>
        <p:spPr>
          <a:xfrm>
            <a:off x="7806055" y="5720715"/>
            <a:ext cx="3641090" cy="460375"/>
          </a:xfrm>
          <a:prstGeom prst="rect">
            <a:avLst/>
          </a:prstGeom>
          <a:noFill/>
        </p:spPr>
        <p:txBody>
          <a:bodyPr wrap="square" rtlCol="0" anchor="t">
            <a:spAutoFit/>
          </a:bodyPr>
          <a:lstStyle/>
          <a:p>
            <a:pPr algn="ctr"/>
            <a:r>
              <a:rPr lang="zh-CN" altLang="en-US" sz="2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（无）</a:t>
            </a:r>
            <a:endParaRPr lang="zh-CN" altLang="en-US" sz="2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1403985"/>
            <a:ext cx="12430760" cy="1758315"/>
            <a:chOff x="-443" y="1654"/>
            <a:chExt cx="19576" cy="2769"/>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用所给的词语改写句子</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5" name="文本框 14"/>
          <p:cNvSpPr txBox="1"/>
          <p:nvPr/>
        </p:nvSpPr>
        <p:spPr>
          <a:xfrm>
            <a:off x="993775" y="2566035"/>
            <a:ext cx="7663815" cy="521970"/>
          </a:xfrm>
          <a:prstGeom prst="rect">
            <a:avLst/>
          </a:prstGeom>
          <a:noFill/>
        </p:spPr>
        <p:txBody>
          <a:bodyPr wrap="none" rtlCol="0" anchor="t">
            <a:spAutoFit/>
          </a:bodyPr>
          <a:lstStyle/>
          <a:p>
            <a:pPr algn="l"/>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虽然屡次尝试都失败了，他却从来没想过放弃。</a:t>
            </a:r>
            <a:endPar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993775" y="2012950"/>
            <a:ext cx="10575925" cy="521970"/>
          </a:xfrm>
          <a:prstGeom prst="rect">
            <a:avLst/>
          </a:prstGeom>
          <a:noFill/>
        </p:spPr>
        <p:txBody>
          <a:bodyPr wrap="square" rtlCol="0" anchor="t">
            <a:spAutoFit/>
          </a:bodyPr>
          <a:lstStyle/>
          <a:p>
            <a:pPr algn="l"/>
            <a:r>
              <a:rPr lang="zh-CN" altLang="en-US" sz="2800" b="1">
                <a:latin typeface="华文楷体" panose="02010600040101010101" charset="-122"/>
                <a:ea typeface="华文楷体" panose="02010600040101010101" charset="-122"/>
                <a:cs typeface="华文楷体" panose="02010600040101010101" charset="-122"/>
                <a:sym typeface="+mn-ea"/>
              </a:rPr>
              <a:t>虽然每次尝试都失败了，他却从来没想过放弃。        （屡次）</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3122930"/>
            <a:ext cx="12430760" cy="1758315"/>
            <a:chOff x="-443" y="1654"/>
            <a:chExt cx="19576" cy="2769"/>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7" name="文本框 26"/>
          <p:cNvSpPr txBox="1"/>
          <p:nvPr/>
        </p:nvSpPr>
        <p:spPr>
          <a:xfrm>
            <a:off x="1031875" y="3759200"/>
            <a:ext cx="9801225" cy="521970"/>
          </a:xfrm>
          <a:prstGeom prst="rect">
            <a:avLst/>
          </a:prstGeom>
          <a:noFill/>
        </p:spPr>
        <p:txBody>
          <a:bodyPr wrap="none" rtlCol="0" anchor="t">
            <a:spAutoFit/>
          </a:bodyPr>
          <a:lstStyle/>
          <a:p>
            <a:pPr algn="l"/>
            <a:r>
              <a:rPr sz="2800" b="1">
                <a:latin typeface="华文楷体" panose="02010600040101010101" charset="-122"/>
                <a:ea typeface="华文楷体" panose="02010600040101010101" charset="-122"/>
                <a:cs typeface="华文楷体" panose="02010600040101010101" charset="-122"/>
                <a:sym typeface="+mn-ea"/>
              </a:rPr>
              <a:t>这些问题各不相同，我们要按照不同情况分别处理。（依据）</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8" name="组合 27"/>
          <p:cNvGrpSpPr/>
          <p:nvPr/>
        </p:nvGrpSpPr>
        <p:grpSpPr>
          <a:xfrm>
            <a:off x="-349885" y="4841875"/>
            <a:ext cx="12430760" cy="1758315"/>
            <a:chOff x="-443" y="1654"/>
            <a:chExt cx="19576" cy="2769"/>
          </a:xfrm>
        </p:grpSpPr>
        <p:sp>
          <p:nvSpPr>
            <p:cNvPr id="29" name="矩形 28"/>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30" name="图片 29"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32" name="文本框 31"/>
          <p:cNvSpPr txBox="1"/>
          <p:nvPr/>
        </p:nvSpPr>
        <p:spPr>
          <a:xfrm>
            <a:off x="1050925" y="5321935"/>
            <a:ext cx="10326370" cy="73723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公司规模越来越大，发展前景值得期待。                    （扩充）</a:t>
            </a:r>
            <a:endParaRPr sz="2800" b="1">
              <a:latin typeface="华文楷体" panose="02010600040101010101" charset="-122"/>
              <a:ea typeface="华文楷体" panose="02010600040101010101" charset="-122"/>
              <a:cs typeface="华文楷体" panose="02010600040101010101" charset="-122"/>
              <a:sym typeface="+mn-ea"/>
            </a:endParaRPr>
          </a:p>
        </p:txBody>
      </p:sp>
      <p:sp>
        <p:nvSpPr>
          <p:cNvPr id="7" name="文本框 6"/>
          <p:cNvSpPr txBox="1"/>
          <p:nvPr/>
        </p:nvSpPr>
        <p:spPr>
          <a:xfrm>
            <a:off x="1031875" y="4267835"/>
            <a:ext cx="8376285" cy="521970"/>
          </a:xfrm>
          <a:prstGeom prst="rect">
            <a:avLst/>
          </a:prstGeom>
          <a:noFill/>
        </p:spPr>
        <p:txBody>
          <a:bodyPr wrap="none" rtlCol="0" anchor="t">
            <a:spAutoFit/>
          </a:bodyPr>
          <a:lstStyle/>
          <a:p>
            <a:pPr algn="l"/>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这些问题各不相同，我们要依据不同情况分别处理。</a:t>
            </a:r>
            <a:endPar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
        <p:nvSpPr>
          <p:cNvPr id="8" name="文本框 7"/>
          <p:cNvSpPr txBox="1"/>
          <p:nvPr/>
        </p:nvSpPr>
        <p:spPr>
          <a:xfrm>
            <a:off x="1050925" y="6007735"/>
            <a:ext cx="6238875" cy="521970"/>
          </a:xfrm>
          <a:prstGeom prst="rect">
            <a:avLst/>
          </a:prstGeom>
          <a:noFill/>
        </p:spPr>
        <p:txBody>
          <a:bodyPr wrap="none" rtlCol="0" anchor="t">
            <a:spAutoFit/>
          </a:bodyPr>
          <a:lstStyle/>
          <a:p>
            <a:pPr algn="l"/>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公司扩充了规模，发展前景值得期待。</a:t>
            </a:r>
            <a:endPar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349885" y="1403985"/>
            <a:ext cx="12430760" cy="1758315"/>
            <a:chOff x="-443" y="1654"/>
            <a:chExt cx="19576" cy="2769"/>
          </a:xfrm>
        </p:grpSpPr>
        <p:sp>
          <p:nvSpPr>
            <p:cNvPr id="2" name="矩形 1"/>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0" name="组合 9"/>
          <p:cNvGrpSpPr/>
          <p:nvPr/>
        </p:nvGrpSpPr>
        <p:grpSpPr>
          <a:xfrm>
            <a:off x="2425065" y="740410"/>
            <a:ext cx="7294880" cy="650240"/>
            <a:chOff x="3302" y="3426"/>
            <a:chExt cx="10274" cy="632"/>
          </a:xfrm>
        </p:grpSpPr>
        <p:sp>
          <p:nvSpPr>
            <p:cNvPr id="11" name="圆角矩形 10"/>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用所给的词语改写句子</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5" name="文本框 14"/>
          <p:cNvSpPr txBox="1"/>
          <p:nvPr/>
        </p:nvSpPr>
        <p:spPr>
          <a:xfrm>
            <a:off x="993775" y="2566035"/>
            <a:ext cx="7307580" cy="521970"/>
          </a:xfrm>
          <a:prstGeom prst="rect">
            <a:avLst/>
          </a:prstGeom>
          <a:noFill/>
        </p:spPr>
        <p:txBody>
          <a:bodyPr wrap="none" rtlCol="0" anchor="t">
            <a:spAutoFit/>
          </a:bodyPr>
          <a:lstStyle/>
          <a:p>
            <a:pPr algn="l"/>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由于商品物美价康，这家店吸引了很多顾客。</a:t>
            </a:r>
            <a:endPar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
        <p:nvSpPr>
          <p:cNvPr id="19" name="文本框 18"/>
          <p:cNvSpPr txBox="1"/>
          <p:nvPr/>
        </p:nvSpPr>
        <p:spPr>
          <a:xfrm>
            <a:off x="993775" y="2012950"/>
            <a:ext cx="10575925" cy="521970"/>
          </a:xfrm>
          <a:prstGeom prst="rect">
            <a:avLst/>
          </a:prstGeom>
          <a:noFill/>
        </p:spPr>
        <p:txBody>
          <a:bodyPr wrap="square" rtlCol="0" anchor="t">
            <a:spAutoFit/>
          </a:bodyPr>
          <a:lstStyle/>
          <a:p>
            <a:pPr algn="l"/>
            <a:r>
              <a:rPr lang="zh-CN" altLang="en-US" sz="2800" b="1">
                <a:latin typeface="华文楷体" panose="02010600040101010101" charset="-122"/>
                <a:ea typeface="华文楷体" panose="02010600040101010101" charset="-122"/>
                <a:cs typeface="华文楷体" panose="02010600040101010101" charset="-122"/>
                <a:sym typeface="+mn-ea"/>
              </a:rPr>
              <a:t>由于商品质量好、价格低，这家店吸引了很多顾客。（物美价廉）</a:t>
            </a:r>
            <a:endParaRPr lang="zh-CN" altLang="en-US" sz="2800" b="1">
              <a:latin typeface="华文楷体" panose="02010600040101010101" charset="-122"/>
              <a:ea typeface="华文楷体" panose="02010600040101010101" charset="-122"/>
              <a:cs typeface="华文楷体" panose="02010600040101010101" charset="-122"/>
              <a:sym typeface="+mn-ea"/>
            </a:endParaRPr>
          </a:p>
        </p:txBody>
      </p:sp>
      <p:grpSp>
        <p:nvGrpSpPr>
          <p:cNvPr id="20" name="组合 19"/>
          <p:cNvGrpSpPr/>
          <p:nvPr/>
        </p:nvGrpSpPr>
        <p:grpSpPr>
          <a:xfrm>
            <a:off x="-349885" y="3122930"/>
            <a:ext cx="12430760" cy="1758315"/>
            <a:chOff x="-443" y="1654"/>
            <a:chExt cx="19576" cy="2769"/>
          </a:xfrm>
        </p:grpSpPr>
        <p:sp>
          <p:nvSpPr>
            <p:cNvPr id="21" name="矩形 20"/>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2" name="图片 21"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7" name="文本框 26"/>
          <p:cNvSpPr txBox="1"/>
          <p:nvPr/>
        </p:nvSpPr>
        <p:spPr>
          <a:xfrm>
            <a:off x="1031875" y="3759200"/>
            <a:ext cx="10517505" cy="521970"/>
          </a:xfrm>
          <a:prstGeom prst="rect">
            <a:avLst/>
          </a:prstGeom>
          <a:noFill/>
        </p:spPr>
        <p:txBody>
          <a:bodyPr wrap="none" rtlCol="0" anchor="t">
            <a:spAutoFit/>
          </a:bodyPr>
          <a:lstStyle/>
          <a:p>
            <a:pPr algn="l"/>
            <a:r>
              <a:rPr sz="2800" b="1">
                <a:latin typeface="华文楷体" panose="02010600040101010101" charset="-122"/>
                <a:ea typeface="华文楷体" panose="02010600040101010101" charset="-122"/>
                <a:cs typeface="华文楷体" panose="02010600040101010101" charset="-122"/>
                <a:sym typeface="+mn-ea"/>
              </a:rPr>
              <a:t>希望大家共同努力，圆满完成这项艰巨的任务。        （齐心协力）</a:t>
            </a:r>
            <a:endParaRPr sz="2800" b="1">
              <a:latin typeface="华文楷体" panose="02010600040101010101" charset="-122"/>
              <a:ea typeface="华文楷体" panose="02010600040101010101" charset="-122"/>
              <a:cs typeface="华文楷体" panose="02010600040101010101" charset="-122"/>
              <a:sym typeface="+mn-ea"/>
            </a:endParaRPr>
          </a:p>
        </p:txBody>
      </p:sp>
      <p:grpSp>
        <p:nvGrpSpPr>
          <p:cNvPr id="28" name="组合 27"/>
          <p:cNvGrpSpPr/>
          <p:nvPr/>
        </p:nvGrpSpPr>
        <p:grpSpPr>
          <a:xfrm>
            <a:off x="-349885" y="4841875"/>
            <a:ext cx="12430760" cy="1758315"/>
            <a:chOff x="-443" y="1654"/>
            <a:chExt cx="19576" cy="2769"/>
          </a:xfrm>
        </p:grpSpPr>
        <p:sp>
          <p:nvSpPr>
            <p:cNvPr id="29" name="矩形 28"/>
            <p:cNvSpPr/>
            <p:nvPr/>
          </p:nvSpPr>
          <p:spPr>
            <a:xfrm>
              <a:off x="1460" y="2429"/>
              <a:ext cx="17673" cy="1994"/>
            </a:xfrm>
            <a:prstGeom prst="rect">
              <a:avLst/>
            </a:prstGeom>
            <a:solidFill>
              <a:schemeClr val="bg1"/>
            </a:solidFill>
            <a:ln w="28575">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fontAlgn="auto"/>
              <a:endParaRPr lang="zh-CN" altLang="en-US"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30" name="图片 29"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32" name="文本框 31"/>
          <p:cNvSpPr txBox="1"/>
          <p:nvPr/>
        </p:nvSpPr>
        <p:spPr>
          <a:xfrm>
            <a:off x="1050925" y="5321935"/>
            <a:ext cx="10326370" cy="73723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800" b="1">
                <a:latin typeface="华文楷体" panose="02010600040101010101" charset="-122"/>
                <a:ea typeface="华文楷体" panose="02010600040101010101" charset="-122"/>
                <a:cs typeface="华文楷体" panose="02010600040101010101" charset="-122"/>
                <a:sym typeface="+mn-ea"/>
              </a:rPr>
              <a:t>跟以前不同的是，这学期我们修改了课程内容。               （以往）</a:t>
            </a:r>
            <a:endParaRPr sz="2800" b="1">
              <a:latin typeface="华文楷体" panose="02010600040101010101" charset="-122"/>
              <a:ea typeface="华文楷体" panose="02010600040101010101" charset="-122"/>
              <a:cs typeface="华文楷体" panose="02010600040101010101" charset="-122"/>
              <a:sym typeface="+mn-ea"/>
            </a:endParaRPr>
          </a:p>
        </p:txBody>
      </p:sp>
      <p:sp>
        <p:nvSpPr>
          <p:cNvPr id="7" name="文本框 6"/>
          <p:cNvSpPr txBox="1"/>
          <p:nvPr/>
        </p:nvSpPr>
        <p:spPr>
          <a:xfrm>
            <a:off x="1031875" y="4267835"/>
            <a:ext cx="7663815" cy="521970"/>
          </a:xfrm>
          <a:prstGeom prst="rect">
            <a:avLst/>
          </a:prstGeom>
          <a:noFill/>
        </p:spPr>
        <p:txBody>
          <a:bodyPr wrap="none" rtlCol="0" anchor="t">
            <a:spAutoFit/>
          </a:bodyPr>
          <a:lstStyle/>
          <a:p>
            <a:pPr algn="l"/>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希望大家齐心协力，圆满完成这项艰巨的任务。</a:t>
            </a:r>
            <a:endPar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
        <p:nvSpPr>
          <p:cNvPr id="8" name="文本框 7"/>
          <p:cNvSpPr txBox="1"/>
          <p:nvPr/>
        </p:nvSpPr>
        <p:spPr>
          <a:xfrm>
            <a:off x="1050925" y="6007735"/>
            <a:ext cx="7663815" cy="521970"/>
          </a:xfrm>
          <a:prstGeom prst="rect">
            <a:avLst/>
          </a:prstGeom>
          <a:noFill/>
        </p:spPr>
        <p:txBody>
          <a:bodyPr wrap="none" rtlCol="0" anchor="t">
            <a:spAutoFit/>
          </a:bodyPr>
          <a:lstStyle/>
          <a:p>
            <a:pPr algn="l"/>
            <a:r>
              <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rPr>
              <a:t>跟以往不同的是，这学期我们修改了课程内容。</a:t>
            </a:r>
            <a:endParaRPr lang="zh-CN" altLang="en-US" sz="2800" b="1" u="sng">
              <a:solidFill>
                <a:srgbClr val="FF0000"/>
              </a:solidFill>
              <a:uFill>
                <a:solidFill>
                  <a:schemeClr val="tx1"/>
                </a:solidFill>
              </a:u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custDataLst>
              <p:tags r:id="rId1"/>
            </p:custDataLst>
          </p:nvPr>
        </p:nvPicPr>
        <p:blipFill rotWithShape="1">
          <a:blip r:embed="rId2"/>
          <a:srcRect/>
          <a:stretch>
            <a:fillRect/>
          </a:stretch>
        </p:blipFill>
        <p:spPr>
          <a:xfrm>
            <a:off x="1022985" y="1070610"/>
            <a:ext cx="9963150" cy="570484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 name="图片 2" descr="老师"/>
          <p:cNvPicPr>
            <a:picLocks noChangeAspect="1"/>
          </p:cNvPicPr>
          <p:nvPr/>
        </p:nvPicPr>
        <p:blipFill>
          <a:blip r:embed="rId3"/>
          <a:stretch>
            <a:fillRect/>
          </a:stretch>
        </p:blipFill>
        <p:spPr>
          <a:xfrm>
            <a:off x="9544685" y="2310130"/>
            <a:ext cx="4969510" cy="483870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模仿例子，写出更多的词语</a:t>
            </a:r>
            <a:endParaRPr lang="zh-CN" altLang="en-US"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p:txBody>
      </p:sp>
      <p:sp>
        <p:nvSpPr>
          <p:cNvPr id="9" name="文本框 8"/>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endParaRPr>
          </a:p>
        </p:txBody>
      </p:sp>
      <p:sp>
        <p:nvSpPr>
          <p:cNvPr id="10" name="文本框 9"/>
          <p:cNvSpPr txBox="1"/>
          <p:nvPr/>
        </p:nvSpPr>
        <p:spPr>
          <a:xfrm>
            <a:off x="1745615" y="2638425"/>
            <a:ext cx="7559040" cy="3046095"/>
          </a:xfrm>
          <a:prstGeom prst="rect">
            <a:avLst/>
          </a:prstGeom>
          <a:noFill/>
        </p:spPr>
        <p:txBody>
          <a:bodyPr wrap="square" rtlCol="0" anchor="t">
            <a:spAutoFit/>
          </a:bodyPr>
          <a:lstStyle/>
          <a:p>
            <a:pPr algn="l" fontAlgn="auto">
              <a:lnSpc>
                <a:spcPct val="100000"/>
              </a:lnSpc>
            </a:pP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例：依</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据</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：根据  据说 </a:t>
            </a:r>
            <a:r>
              <a:rPr lang="en-US" altLang="zh-CN"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论据  证据</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fontAlgn="auto">
              <a:lnSpc>
                <a:spcPct val="100000"/>
              </a:lnSpc>
            </a:pPr>
            <a:r>
              <a:rPr lang="en-US" altLang="zh-CN"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    </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数</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额：</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fontAlgn="auto">
              <a:lnSpc>
                <a:spcPct val="100000"/>
              </a:lnSpc>
            </a:pPr>
            <a:r>
              <a:rPr lang="en-US" altLang="zh-CN"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    </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遵</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循：</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fontAlgn="auto">
              <a:lnSpc>
                <a:spcPct val="100000"/>
              </a:lnSpc>
            </a:pPr>
            <a:r>
              <a:rPr lang="en-US" altLang="zh-CN"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    </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孕</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育</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fontAlgn="auto">
              <a:lnSpc>
                <a:spcPct val="100000"/>
              </a:lnSpc>
            </a:pPr>
            <a:r>
              <a:rPr lang="en-US" altLang="zh-CN"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    </a:t>
            </a:r>
            <a:r>
              <a:rPr lang="zh-CN" altLang="en-US" sz="3200" b="1" u="sng"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扩</a:t>
            </a:r>
            <a:r>
              <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充：</a:t>
            </a:r>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a:p>
            <a:pPr algn="l"/>
            <a:endParaRPr lang="zh-CN" altLang="en-US" sz="32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16" name="图片 15" descr="1"/>
          <p:cNvPicPr>
            <a:picLocks noChangeAspect="1"/>
          </p:cNvPicPr>
          <p:nvPr/>
        </p:nvPicPr>
        <p:blipFill>
          <a:blip r:embed="rId5"/>
          <a:stretch>
            <a:fillRect/>
          </a:stretch>
        </p:blipFill>
        <p:spPr>
          <a:xfrm>
            <a:off x="10718800" y="0"/>
            <a:ext cx="1459230" cy="1459230"/>
          </a:xfrm>
          <a:prstGeom prst="rect">
            <a:avLst/>
          </a:prstGeom>
        </p:spPr>
      </p:pic>
    </p:spTree>
    <p:custDataLst>
      <p:tags r:id="rId6"/>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底图" descr="C:\Users\Lenovo\Desktop\新建文件夹\商机.jpg商机"/>
          <p:cNvPicPr>
            <a:picLocks noChangeAspect="1"/>
          </p:cNvPicPr>
          <p:nvPr/>
        </p:nvPicPr>
        <p:blipFill rotWithShape="1">
          <a:blip r:embed="rId1"/>
          <a:srcRect/>
          <a:stretch>
            <a:fillRect/>
          </a:stretch>
        </p:blipFill>
        <p:spPr>
          <a:xfrm>
            <a:off x="0" y="635"/>
            <a:ext cx="12192635" cy="6858000"/>
          </a:xfrm>
          <a:prstGeom prst="rect">
            <a:avLst/>
          </a:prstGeom>
        </p:spPr>
      </p:pic>
      <p:pic>
        <p:nvPicPr>
          <p:cNvPr id="5" name="黑色透明遮罩" descr="黑色遮罩"/>
          <p:cNvPicPr>
            <a:picLocks noChangeAspect="1"/>
          </p:cNvPicPr>
          <p:nvPr/>
        </p:nvPicPr>
        <p:blipFill>
          <a:blip r:embed="rId2">
            <a:alphaModFix amt="45000"/>
          </a:blip>
          <a:stretch>
            <a:fillRect/>
          </a:stretch>
        </p:blipFill>
        <p:spPr>
          <a:xfrm>
            <a:off x="-189865" y="-108585"/>
            <a:ext cx="12664440" cy="7127240"/>
          </a:xfrm>
          <a:prstGeom prst="rect">
            <a:avLst/>
          </a:prstGeom>
        </p:spPr>
      </p:pic>
      <p:sp>
        <p:nvSpPr>
          <p:cNvPr id="34" name="PA-4-Point Star 33"/>
          <p:cNvSpPr/>
          <p:nvPr>
            <p:custDataLst>
              <p:tags r:id="rId3"/>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4"/>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5"/>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6"/>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7"/>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8"/>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9"/>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10"/>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1"/>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2"/>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3"/>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4"/>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5"/>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6"/>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7"/>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8"/>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9"/>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20"/>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1"/>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2"/>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3"/>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4"/>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5"/>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6"/>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7"/>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8"/>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9"/>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30"/>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1"/>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2"/>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3"/>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4"/>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5"/>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6"/>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7"/>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8"/>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9"/>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40"/>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1"/>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2"/>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3"/>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4"/>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5"/>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6"/>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7"/>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8"/>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9"/>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50"/>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1"/>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2"/>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3"/>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4"/>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5"/>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6"/>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7"/>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8"/>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9"/>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60"/>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1"/>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2"/>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3"/>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4"/>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5"/>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6"/>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7"/>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8"/>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9"/>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70"/>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1"/>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2"/>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3"/>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4"/>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5"/>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6"/>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7"/>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8"/>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9"/>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80"/>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1"/>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2"/>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3"/>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4"/>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5"/>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6"/>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7"/>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8"/>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9"/>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90"/>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1"/>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2"/>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3"/>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4"/>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5"/>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6"/>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7"/>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8"/>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9"/>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100"/>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1"/>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2"/>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3"/>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4"/>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5"/>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6"/>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7"/>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8"/>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9"/>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10"/>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1"/>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2"/>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3"/>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4"/>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5"/>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6"/>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7"/>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8"/>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6--</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第三十八课》</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3" y="702214"/>
            <a:ext cx="399669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6  Lesson 38</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75"/>
                <a:ext cx="18916" cy="2952"/>
                <a:chOff x="3051" y="4475"/>
                <a:chExt cx="18916" cy="2952"/>
              </a:xfrm>
            </p:grpSpPr>
            <p:grpSp>
              <p:nvGrpSpPr>
                <p:cNvPr id="3" name="组合 2"/>
                <p:cNvGrpSpPr/>
                <p:nvPr/>
              </p:nvGrpSpPr>
              <p:grpSpPr>
                <a:xfrm>
                  <a:off x="4094" y="6525"/>
                  <a:ext cx="17202" cy="902"/>
                  <a:chOff x="6228" y="6525"/>
                  <a:chExt cx="17202" cy="902"/>
                </a:xfrm>
              </p:grpSpPr>
              <p:sp>
                <p:nvSpPr>
                  <p:cNvPr id="15" name="矩形 14"/>
                  <p:cNvSpPr/>
                  <p:nvPr/>
                </p:nvSpPr>
                <p:spPr>
                  <a:xfrm>
                    <a:off x="6228" y="6525"/>
                    <a:ext cx="3343"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38</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9572" y="6525"/>
                    <a:ext cx="13858" cy="902"/>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Having an insight into business opportunities</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75"/>
                  <a:ext cx="18916" cy="2444"/>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38</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慧眼捕捉商机</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3</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9"/>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17646 L -0.000833333 -0.138641 " pathEditMode="relative" rAng="0" ptsTypes="">
                                      <p:cBhvr>
                                        <p:cTn id="824" dur="5000" fill="hold"/>
                                        <p:tgtEl>
                                          <p:spTgt spid="11"/>
                                        </p:tgtEl>
                                        <p:attrNameLst>
                                          <p:attrName>ppt_x</p:attrName>
                                          <p:attrName>ppt_y</p:attrName>
                                        </p:attrNameLst>
                                      </p:cBhvr>
                                      <p:rCtr x="0" y="-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热身</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8243" y="702214"/>
            <a:ext cx="99187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Warm up</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0" name="组合 9"/>
          <p:cNvGrpSpPr/>
          <p:nvPr/>
        </p:nvGrpSpPr>
        <p:grpSpPr>
          <a:xfrm>
            <a:off x="2727643" y="2078990"/>
            <a:ext cx="6776720" cy="3400425"/>
            <a:chOff x="4263" y="2250"/>
            <a:chExt cx="10672" cy="5355"/>
          </a:xfrm>
        </p:grpSpPr>
        <p:pic>
          <p:nvPicPr>
            <p:cNvPr id="1026" name="Picture 2" descr="C:\Users\Administrator\Desktop\小红书\对外汉语战略搞钱计划\教学素材\图片\电脑.png"/>
            <p:cNvPicPr>
              <a:picLocks noChangeAspect="1" noChangeArrowheads="1"/>
            </p:cNvPicPr>
            <p:nvPr/>
          </p:nvPicPr>
          <p:blipFill>
            <a:blip r:embed="rId1"/>
            <a:srcRect/>
            <a:stretch>
              <a:fillRect/>
            </a:stretch>
          </p:blipFill>
          <p:spPr bwMode="auto">
            <a:xfrm>
              <a:off x="4263" y="2250"/>
              <a:ext cx="10672" cy="5355"/>
            </a:xfrm>
            <a:prstGeom prst="rect">
              <a:avLst/>
            </a:prstGeom>
            <a:noFill/>
          </p:spPr>
        </p:pic>
        <p:sp>
          <p:nvSpPr>
            <p:cNvPr id="28" name="矩形 27"/>
            <p:cNvSpPr/>
            <p:nvPr/>
          </p:nvSpPr>
          <p:spPr>
            <a:xfrm>
              <a:off x="6063" y="2700"/>
              <a:ext cx="7088" cy="3938"/>
            </a:xfrm>
            <a:prstGeom prst="rect">
              <a:avLst/>
            </a:prstGeom>
            <a:solidFill>
              <a:schemeClr val="bg1"/>
            </a:solidFill>
            <a:ln w="28575">
              <a:solidFill>
                <a:srgbClr val="AF9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425065" y="740410"/>
            <a:ext cx="7294880" cy="1116330"/>
            <a:chOff x="3302" y="3426"/>
            <a:chExt cx="10274" cy="632"/>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302" y="3577"/>
              <a:ext cx="10274" cy="330"/>
            </a:xfrm>
            <a:prstGeom prst="rect">
              <a:avLst/>
            </a:prstGeom>
            <a:noFill/>
          </p:spPr>
          <p:txBody>
            <a:bodyPr wrap="square">
              <a:spAutoFit/>
            </a:bodyPr>
            <a:lstStyle/>
            <a:p>
              <a:pPr lvl="0" algn="ctr" fontAlgn="base">
                <a:lnSpc>
                  <a:spcPct val="100000"/>
                </a:lnSpc>
                <a:spcBef>
                  <a:spcPct val="0"/>
                </a:spcBef>
                <a:spcAft>
                  <a:spcPct val="0"/>
                </a:spcAft>
              </a:pPr>
              <a:r>
                <a:rPr lang="zh-CN" altLang="en-US" sz="32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平时你会用互联网做什么？</a:t>
              </a:r>
              <a:endParaRPr lang="zh-CN" altLang="en-US" sz="32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pic>
        <p:nvPicPr>
          <p:cNvPr id="30" name="图片 29" descr="老师"/>
          <p:cNvPicPr>
            <a:picLocks noChangeAspect="1"/>
          </p:cNvPicPr>
          <p:nvPr/>
        </p:nvPicPr>
        <p:blipFill>
          <a:blip r:embed="rId2"/>
          <a:stretch>
            <a:fillRect/>
          </a:stretch>
        </p:blipFill>
        <p:spPr>
          <a:xfrm>
            <a:off x="8355965" y="3834765"/>
            <a:ext cx="1261110" cy="1217295"/>
          </a:xfrm>
          <a:prstGeom prst="rect">
            <a:avLst/>
          </a:prstGeom>
        </p:spPr>
      </p:pic>
      <p:pic>
        <p:nvPicPr>
          <p:cNvPr id="138" name="pasted-image.png" descr="C:\Users\Lenovo\Desktop\新建文件夹\互联网.jpg互联网"/>
          <p:cNvPicPr>
            <a:picLocks noChangeAspect="1"/>
          </p:cNvPicPr>
          <p:nvPr/>
        </p:nvPicPr>
        <p:blipFill>
          <a:blip r:embed="rId3"/>
          <a:srcRect/>
          <a:stretch>
            <a:fillRect/>
          </a:stretch>
        </p:blipFill>
        <p:spPr>
          <a:xfrm>
            <a:off x="3870960" y="2364740"/>
            <a:ext cx="4484370" cy="2499995"/>
          </a:xfrm>
          <a:prstGeom prst="rect">
            <a:avLst/>
          </a:prstGeom>
          <a:ln w="12700">
            <a:miter lim="400000"/>
            <a:headEnd/>
            <a:tailEnd/>
          </a:ln>
        </p:spPr>
      </p:pic>
      <p:pic>
        <p:nvPicPr>
          <p:cNvPr id="16" name="图片 15" descr="1"/>
          <p:cNvPicPr>
            <a:picLocks noChangeAspect="1"/>
          </p:cNvPicPr>
          <p:nvPr/>
        </p:nvPicPr>
        <p:blipFill>
          <a:blip r:embed="rId4"/>
          <a:stretch>
            <a:fillRect/>
          </a:stretch>
        </p:blipFill>
        <p:spPr>
          <a:xfrm>
            <a:off x="10718800" y="0"/>
            <a:ext cx="1459230" cy="1459230"/>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商机.jpg商机"/>
          <p:cNvPicPr>
            <a:picLocks noChangeAspect="1"/>
          </p:cNvPicPr>
          <p:nvPr/>
        </p:nvPicPr>
        <p:blipFill>
          <a:blip r:embed="rId1"/>
          <a:srcRect/>
          <a:stretch>
            <a:fillRect/>
          </a:stretch>
        </p:blipFill>
        <p:spPr>
          <a:xfrm>
            <a:off x="635" y="0"/>
            <a:ext cx="12190730" cy="6858635"/>
          </a:xfrm>
          <a:prstGeom prst="rect">
            <a:avLst/>
          </a:prstGeom>
        </p:spPr>
      </p:pic>
      <p:sp>
        <p:nvSpPr>
          <p:cNvPr id="9" name="黑色遮罩"/>
          <p:cNvSpPr/>
          <p:nvPr/>
        </p:nvSpPr>
        <p:spPr>
          <a:xfrm>
            <a:off x="-142875" y="0"/>
            <a:ext cx="12334875"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卡通人像" descr="D:\大敏\C盘东西\小红书\对外汉语战略搞钱计划\教学素材\图片素材\我压缩.png我压缩"/>
          <p:cNvPicPr>
            <a:picLocks noChangeAspect="1"/>
          </p:cNvPicPr>
          <p:nvPr/>
        </p:nvPicPr>
        <p:blipFill>
          <a:blip r:embed="rId2"/>
          <a:srcRect/>
          <a:stretch>
            <a:fillRect/>
          </a:stretch>
        </p:blipFill>
        <p:spPr>
          <a:xfrm>
            <a:off x="5116830" y="601869"/>
            <a:ext cx="1958340" cy="1958451"/>
          </a:xfrm>
          <a:custGeom>
            <a:avLst/>
            <a:gdLst>
              <a:gd name="connsiteX0" fmla="*/ 2019868 w 4039736"/>
              <a:gd name="connsiteY0" fmla="*/ 0 h 4039736"/>
              <a:gd name="connsiteX1" fmla="*/ 4039736 w 4039736"/>
              <a:gd name="connsiteY1" fmla="*/ 2019868 h 4039736"/>
              <a:gd name="connsiteX2" fmla="*/ 2019868 w 4039736"/>
              <a:gd name="connsiteY2" fmla="*/ 4039736 h 4039736"/>
              <a:gd name="connsiteX3" fmla="*/ 0 w 4039736"/>
              <a:gd name="connsiteY3" fmla="*/ 2019868 h 4039736"/>
              <a:gd name="connsiteX4" fmla="*/ 2019868 w 4039736"/>
              <a:gd name="connsiteY4" fmla="*/ 0 h 403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736" h="4039736">
                <a:moveTo>
                  <a:pt x="2019868" y="0"/>
                </a:moveTo>
                <a:cubicBezTo>
                  <a:pt x="3135410" y="0"/>
                  <a:pt x="4039736" y="904326"/>
                  <a:pt x="4039736" y="2019868"/>
                </a:cubicBezTo>
                <a:cubicBezTo>
                  <a:pt x="4039736" y="3135410"/>
                  <a:pt x="3135410" y="4039736"/>
                  <a:pt x="2019868" y="4039736"/>
                </a:cubicBezTo>
                <a:cubicBezTo>
                  <a:pt x="904326" y="4039736"/>
                  <a:pt x="0" y="3135410"/>
                  <a:pt x="0" y="2019868"/>
                </a:cubicBezTo>
                <a:cubicBezTo>
                  <a:pt x="0" y="904326"/>
                  <a:pt x="904326" y="0"/>
                  <a:pt x="2019868" y="0"/>
                </a:cubicBezTo>
                <a:close/>
              </a:path>
            </a:pathLst>
          </a:custGeom>
          <a:ln cap="rnd">
            <a:solidFill>
              <a:srgbClr val="E2AEAB"/>
            </a:solidFill>
          </a:ln>
          <a:effectLst>
            <a:glow rad="152400">
              <a:srgbClr val="FEADBB">
                <a:alpha val="40000"/>
              </a:srgbClr>
            </a:glow>
          </a:effectLst>
        </p:spPr>
      </p:pic>
      <p:sp>
        <p:nvSpPr>
          <p:cNvPr id="14" name="文本框 13"/>
          <p:cNvSpPr txBox="1"/>
          <p:nvPr/>
        </p:nvSpPr>
        <p:spPr>
          <a:xfrm>
            <a:off x="1027430" y="2948305"/>
            <a:ext cx="11164570" cy="2225040"/>
          </a:xfrm>
          <a:prstGeom prst="rect">
            <a:avLst/>
          </a:prstGeom>
          <a:noFill/>
        </p:spPr>
        <p:txBody>
          <a:bodyPr wrap="square" rtlCol="0" anchor="t">
            <a:spAutoFit/>
          </a:bodyPr>
          <a:lstStyle/>
          <a:p>
            <a:pPr indent="0" algn="l" fontAlgn="auto">
              <a:lnSpc>
                <a:spcPts val="4160"/>
              </a:lnSpc>
              <a:buFont typeface="Arial" panose="020B0604020202020204" pitchFamily="34" charset="0"/>
              <a:buNone/>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rPr>
              <a:t>听课文，判断下列句子正误：</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rPr>
              <a:t>创业的窍门是依据市场规则捕捉商机。</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rPr>
              <a:t>研究竞争对手，从中找到其产品的优点，是捕捉商机的有效方法。</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rPr>
              <a:t>经营者的必备素质是能够准确预测市场的潜在需求。</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mn-ea"/>
            </a:endParaRPr>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pic>
        <p:nvPicPr>
          <p:cNvPr id="3" name="38-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538605" y="824865"/>
            <a:ext cx="1818005" cy="1512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7"/>
                                        </p:tgtEl>
                                        <p:attrNameLst>
                                          <p:attrName>r</p:attrName>
                                        </p:attrNameLst>
                                      </p:cBhvr>
                                    </p:animRo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15" fill="hold" display="1">
                  <p:stCondLst>
                    <p:cond delay="indefinite"/>
                  </p:stCondLst>
                  <p:endCondLst>
                    <p:cond evt="onStopAudio" delay="0">
                      <p:tgtEl>
                        <p:sldTgt/>
                      </p:tgtEl>
                    </p:cond>
                  </p:endCondLst>
                </p:cTn>
                <p:tgtEl>
                  <p:spTgt spid="3"/>
                </p:tgtEl>
              </p:cMediaNode>
            </p:audi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additive="base">
                                        <p:cTn id="20" dur="490449"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商机.jpg商机"/>
          <p:cNvPicPr>
            <a:picLocks noChangeAspect="1"/>
          </p:cNvPicPr>
          <p:nvPr/>
        </p:nvPicPr>
        <p:blipFill>
          <a:blip r:embed="rId1"/>
          <a:srcRect/>
          <a:stretch>
            <a:fillRect/>
          </a:stretch>
        </p:blipFill>
        <p:spPr>
          <a:xfrm>
            <a:off x="635" y="635"/>
            <a:ext cx="12192000" cy="6858000"/>
          </a:xfrm>
          <a:prstGeom prst="rect">
            <a:avLst/>
          </a:prstGeom>
        </p:spPr>
      </p:pic>
      <p:sp>
        <p:nvSpPr>
          <p:cNvPr id="9" name="黑色遮罩"/>
          <p:cNvSpPr/>
          <p:nvPr/>
        </p:nvSpPr>
        <p:spPr>
          <a:xfrm>
            <a:off x="-244475" y="0"/>
            <a:ext cx="12436475"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238125" y="1079500"/>
            <a:ext cx="11755755" cy="3969385"/>
          </a:xfrm>
          <a:prstGeom prst="rect">
            <a:avLst/>
          </a:prstGeom>
          <a:noFill/>
        </p:spPr>
        <p:txBody>
          <a:bodyPr wrap="square" rtlCol="0" anchor="t">
            <a:spAutoFit/>
          </a:bodyPr>
          <a:lstStyle/>
          <a:p>
            <a:pPr algn="l" defTabSz="584200" hangingPunct="0">
              <a:lnSpc>
                <a:spcPct val="150000"/>
              </a:lnSpc>
              <a:spcBef>
                <a:spcPts val="0"/>
              </a:spcBef>
              <a:spcAft>
                <a:spcPts val="0"/>
              </a:spcAft>
              <a:buClrTx/>
              <a:buSzTx/>
              <a:buFontTx/>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0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sz="2800" dirty="0">
                <a:solidFill>
                  <a:schemeClr val="bg1"/>
                </a:solidFill>
                <a:sym typeface="+mn-ea"/>
              </a:rPr>
              <a:t>屡次创业，却</a:t>
            </a:r>
            <a:r>
              <a:rPr sz="2800" dirty="0">
                <a:solidFill>
                  <a:srgbClr val="FF0000"/>
                </a:solidFill>
                <a:sym typeface="+mn-ea"/>
              </a:rPr>
              <a:t>屡次</a:t>
            </a:r>
            <a:r>
              <a:rPr sz="2800" dirty="0">
                <a:solidFill>
                  <a:schemeClr val="bg1"/>
                </a:solidFill>
                <a:sym typeface="+mn-ea"/>
              </a:rPr>
              <a:t>惨遭失败的人总想知道，创业有窍门吗？当然有，窍门就是创业不可盲目，要</a:t>
            </a:r>
            <a:r>
              <a:rPr sz="2800" dirty="0">
                <a:solidFill>
                  <a:srgbClr val="FF0000"/>
                </a:solidFill>
                <a:sym typeface="+mn-ea"/>
              </a:rPr>
              <a:t>依据</a:t>
            </a:r>
            <a:r>
              <a:rPr sz="2800" dirty="0">
                <a:solidFill>
                  <a:schemeClr val="bg1"/>
                </a:solidFill>
                <a:sym typeface="+mn-ea"/>
              </a:rPr>
              <a:t>市场规则捕捉商业机会。1903年吉列先生发明的可替换刮胡刀、1958年安藤百福发明的方便面、1992年戚石川兄弟发明的</a:t>
            </a:r>
            <a:r>
              <a:rPr sz="2800" dirty="0">
                <a:solidFill>
                  <a:srgbClr val="FF0000"/>
                </a:solidFill>
                <a:sym typeface="+mn-ea"/>
              </a:rPr>
              <a:t>罐</a:t>
            </a:r>
            <a:r>
              <a:rPr sz="2800" dirty="0">
                <a:solidFill>
                  <a:schemeClr val="bg1"/>
                </a:solidFill>
                <a:sym typeface="+mn-ea"/>
              </a:rPr>
              <a:t>装八宝粥，都受到了市场热捧，并给创业者带来了</a:t>
            </a:r>
            <a:r>
              <a:rPr sz="2800" dirty="0">
                <a:solidFill>
                  <a:srgbClr val="FF0000"/>
                </a:solidFill>
                <a:sym typeface="+mn-ea"/>
              </a:rPr>
              <a:t>数额</a:t>
            </a:r>
            <a:r>
              <a:rPr sz="2800" dirty="0">
                <a:solidFill>
                  <a:schemeClr val="bg1"/>
                </a:solidFill>
                <a:sym typeface="+mn-ea"/>
              </a:rPr>
              <a:t>可观的财富，成功的案例告诉我们：创业必须依据市场</a:t>
            </a:r>
            <a:r>
              <a:rPr lang="zh-CN" sz="2800" dirty="0">
                <a:solidFill>
                  <a:schemeClr val="bg1"/>
                </a:solidFill>
                <a:sym typeface="+mn-ea"/>
              </a:rPr>
              <a:t>需</a:t>
            </a:r>
            <a:r>
              <a:rPr sz="2800" dirty="0" err="1">
                <a:solidFill>
                  <a:schemeClr val="bg1"/>
                </a:solidFill>
                <a:sym typeface="+mn-ea"/>
              </a:rPr>
              <a:t>求，这是一条</a:t>
            </a:r>
            <a:r>
              <a:rPr sz="2800" dirty="0" err="1">
                <a:solidFill>
                  <a:srgbClr val="FF0000"/>
                </a:solidFill>
                <a:sym typeface="+mn-ea"/>
              </a:rPr>
              <a:t>永恒</a:t>
            </a:r>
            <a:r>
              <a:rPr sz="2800" dirty="0" err="1">
                <a:solidFill>
                  <a:schemeClr val="bg1"/>
                </a:solidFill>
                <a:sym typeface="+mn-ea"/>
              </a:rPr>
              <a:t>的真理，只要</a:t>
            </a:r>
            <a:r>
              <a:rPr sz="2800" dirty="0" err="1">
                <a:solidFill>
                  <a:srgbClr val="FF0000"/>
                </a:solidFill>
                <a:sym typeface="+mn-ea"/>
              </a:rPr>
              <a:t>遵循</a:t>
            </a:r>
            <a:r>
              <a:rPr sz="2800" dirty="0" err="1">
                <a:solidFill>
                  <a:schemeClr val="bg1"/>
                </a:solidFill>
                <a:sym typeface="+mn-ea"/>
              </a:rPr>
              <a:t>这条规则，就没有不成功的道理</a:t>
            </a:r>
            <a:r>
              <a:rPr sz="2800" dirty="0">
                <a:solidFill>
                  <a:schemeClr val="bg1"/>
                </a:solidFill>
                <a:sym typeface="+mn-ea"/>
              </a:rPr>
              <a:t>。</a:t>
            </a:r>
            <a:endParaRPr sz="2800" dirty="0">
              <a:solidFill>
                <a:schemeClr val="bg1"/>
              </a:solidFill>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423035" y="5669280"/>
            <a:ext cx="9165590" cy="73723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a:t>
            </a:r>
            <a:r>
              <a:rPr 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屡次、依据、数额、永恒、遵循</a:t>
            </a:r>
            <a:endParaRPr 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9" name="Picture 4" descr="C:\Users\Lenovo\Desktop\新建文件夹\屡次.jpg屡次"/>
          <p:cNvPicPr>
            <a:picLocks noChangeArrowheads="1"/>
          </p:cNvPicPr>
          <p:nvPr/>
        </p:nvPicPr>
        <p:blipFill>
          <a:blip r:embed="rId2"/>
          <a:srcRect/>
          <a:stretch>
            <a:fillRect/>
          </a:stretch>
        </p:blipFill>
        <p:spPr bwMode="auto">
          <a:xfrm>
            <a:off x="7988935" y="2324735"/>
            <a:ext cx="2988945" cy="217360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2" name="Picture 5" descr="C:\Users\Lenovo\Desktop\新建文件夹\不屑.jpg不屑"/>
          <p:cNvPicPr>
            <a:picLocks noChangeArrowheads="1"/>
          </p:cNvPicPr>
          <p:nvPr/>
        </p:nvPicPr>
        <p:blipFill>
          <a:blip r:embed="rId3"/>
          <a:srcRect/>
          <a:stretch>
            <a:fillRect/>
          </a:stretch>
        </p:blipFill>
        <p:spPr bwMode="auto">
          <a:xfrm>
            <a:off x="8900795" y="635635"/>
            <a:ext cx="1098550" cy="81788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3" name="Picture 6" descr="C:\Users\Lenovo\Desktop\新建文件夹\依据.jpg依据"/>
          <p:cNvPicPr>
            <a:picLocks noChangeArrowheads="1"/>
          </p:cNvPicPr>
          <p:nvPr/>
        </p:nvPicPr>
        <p:blipFill>
          <a:blip r:embed="rId4"/>
          <a:srcRect/>
          <a:stretch>
            <a:fillRect/>
          </a:stretch>
        </p:blipFill>
        <p:spPr bwMode="auto">
          <a:xfrm>
            <a:off x="8900795" y="5408295"/>
            <a:ext cx="1098550" cy="7334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20" name="椭圆形标注 19"/>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4" y="3113"/>
              <a:ext cx="8640" cy="4894"/>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lǚ cì</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屡次</a:t>
              </a:r>
              <a:endParaRPr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0" fontAlgn="auto" hangingPunct="0">
                <a:buNone/>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adv. time and again, </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a:p>
              <a:pPr algn="ctr" eaLnBrk="0" fontAlgn="auto" hangingPunct="0">
                <a:buNone/>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repeatedly</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7" name="组合 6"/>
          <p:cNvGrpSpPr/>
          <p:nvPr/>
        </p:nvGrpSpPr>
        <p:grpSpPr>
          <a:xfrm>
            <a:off x="166370" y="5401945"/>
            <a:ext cx="6268720" cy="720090"/>
            <a:chOff x="197" y="9126"/>
            <a:chExt cx="9636" cy="1134"/>
          </a:xfrm>
        </p:grpSpPr>
        <p:sp>
          <p:nvSpPr>
            <p:cNvPr id="3" name="圆角矩形 2"/>
            <p:cNvSpPr/>
            <p:nvPr/>
          </p:nvSpPr>
          <p:spPr>
            <a:xfrm>
              <a:off x="197" y="9126"/>
              <a:ext cx="9555"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78" y="9282"/>
              <a:ext cx="9555" cy="822"/>
            </a:xfrm>
            <a:prstGeom prst="rect">
              <a:avLst/>
            </a:prstGeom>
            <a:noFill/>
          </p:spPr>
          <p:txBody>
            <a:bodyPr wrap="square" rtlCol="0" anchor="t">
              <a:spAutoFit/>
            </a:bodyPr>
            <a:lstStyle/>
            <a:p>
              <a:pPr lvl="0" algn="ctr" fontAlgn="auto">
                <a:defRPr sz="1800"/>
              </a:pPr>
              <a:r>
                <a:rPr altLang="zh-CN" sz="2800" b="1" dirty="0">
                  <a:solidFill>
                    <a:schemeClr val="bg1"/>
                  </a:solidFill>
                  <a:latin typeface="华文楷体" panose="02010600040101010101" charset="-122"/>
                  <a:ea typeface="华文楷体" panose="02010600040101010101" charset="-122"/>
                  <a:sym typeface="+mn-ea"/>
                </a:rPr>
                <a:t>他屡次犯错，却从不接受教训。</a:t>
              </a:r>
              <a:endParaRPr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商机.jpg商机"/>
          <p:cNvPicPr>
            <a:picLocks noChangeAspect="1"/>
          </p:cNvPicPr>
          <p:nvPr/>
        </p:nvPicPr>
        <p:blipFill>
          <a:blip r:embed="rId1"/>
          <a:srcRect/>
          <a:stretch>
            <a:fillRect/>
          </a:stretch>
        </p:blipFill>
        <p:spPr>
          <a:xfrm>
            <a:off x="0" y="-635"/>
            <a:ext cx="12191365" cy="6858635"/>
          </a:xfrm>
          <a:prstGeom prst="rect">
            <a:avLst/>
          </a:prstGeom>
        </p:spPr>
      </p:pic>
      <p:sp>
        <p:nvSpPr>
          <p:cNvPr id="9" name="黑色遮罩"/>
          <p:cNvSpPr/>
          <p:nvPr/>
        </p:nvSpPr>
        <p:spPr>
          <a:xfrm>
            <a:off x="-163195" y="0"/>
            <a:ext cx="12372975"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2</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2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165735" y="1494790"/>
            <a:ext cx="11897995" cy="3784600"/>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1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2000" dirty="0">
                <a:solidFill>
                  <a:schemeClr val="bg1"/>
                </a:solidFill>
                <a:sym typeface="+mn-ea"/>
              </a:rPr>
              <a:t>    市场需求无处不在，却往往易被忽视，别人没发现，或是</a:t>
            </a:r>
            <a:r>
              <a:rPr lang="zh-CN" altLang="en-US" sz="2000" dirty="0">
                <a:solidFill>
                  <a:srgbClr val="FF0000"/>
                </a:solidFill>
                <a:sym typeface="+mn-ea"/>
              </a:rPr>
              <a:t>不屑</a:t>
            </a:r>
            <a:r>
              <a:rPr lang="zh-CN" altLang="en-US" sz="2000" dirty="0">
                <a:solidFill>
                  <a:schemeClr val="bg1"/>
                </a:solidFill>
                <a:sym typeface="+mn-ea"/>
              </a:rPr>
              <a:t>做的生意，往往</a:t>
            </a:r>
            <a:r>
              <a:rPr lang="zh-CN" altLang="en-US" sz="2000" dirty="0">
                <a:solidFill>
                  <a:srgbClr val="FF0000"/>
                </a:solidFill>
                <a:sym typeface="+mn-ea"/>
              </a:rPr>
              <a:t>孕育</a:t>
            </a:r>
            <a:r>
              <a:rPr lang="zh-CN" altLang="en-US" sz="2000" dirty="0">
                <a:solidFill>
                  <a:schemeClr val="bg1"/>
                </a:solidFill>
                <a:sym typeface="+mn-ea"/>
              </a:rPr>
              <a:t>着机会。譬如，在新产品</a:t>
            </a:r>
            <a:r>
              <a:rPr lang="zh-CN" altLang="en-US" sz="2000" dirty="0">
                <a:solidFill>
                  <a:srgbClr val="FF0000"/>
                </a:solidFill>
                <a:sym typeface="+mn-ea"/>
              </a:rPr>
              <a:t>博览会</a:t>
            </a:r>
            <a:r>
              <a:rPr lang="zh-CN" altLang="en-US" sz="2000" dirty="0">
                <a:solidFill>
                  <a:schemeClr val="bg1"/>
                </a:solidFill>
                <a:sym typeface="+mn-ea"/>
              </a:rPr>
              <a:t>上，王先生看到了一台叫作“电池分析修复仪”的小机器，它是用来修复手机电池的。手机电池的正常寿命是5至6年，事实上大家的电池却没有那么</a:t>
            </a:r>
            <a:r>
              <a:rPr lang="zh-CN" altLang="en-US" sz="2000" dirty="0">
                <a:solidFill>
                  <a:srgbClr val="FF0000"/>
                </a:solidFill>
                <a:sym typeface="+mn-ea"/>
              </a:rPr>
              <a:t>耐用</a:t>
            </a:r>
            <a:r>
              <a:rPr lang="zh-CN" altLang="en-US" sz="2000" dirty="0">
                <a:solidFill>
                  <a:schemeClr val="bg1"/>
                </a:solidFill>
                <a:sym typeface="+mn-ea"/>
              </a:rPr>
              <a:t>，往往用一年就坏了，换新电池又很贵。而所谓坏了，只是化学物质沉淀到了绝缘层，美国人发现在一定条件下，能够将其还原成初始状态，于是发明了这种机器。王先生花4万元买下了这台能够像变</a:t>
            </a:r>
            <a:r>
              <a:rPr lang="zh-CN" altLang="en-US" sz="2000" dirty="0">
                <a:solidFill>
                  <a:srgbClr val="FF0000"/>
                </a:solidFill>
                <a:sym typeface="+mn-ea"/>
              </a:rPr>
              <a:t>魔术</a:t>
            </a:r>
            <a:r>
              <a:rPr lang="zh-CN" altLang="en-US" sz="2000" dirty="0">
                <a:solidFill>
                  <a:schemeClr val="bg1"/>
                </a:solidFill>
                <a:sym typeface="+mn-ea"/>
              </a:rPr>
              <a:t>一样修好电池的机器。之后，在商场租了柜台，修一块电池收费50-70元，</a:t>
            </a:r>
            <a:r>
              <a:rPr lang="zh-CN" altLang="en-US" sz="2000" dirty="0">
                <a:solidFill>
                  <a:srgbClr val="FF0000"/>
                </a:solidFill>
                <a:sym typeface="+mn-ea"/>
              </a:rPr>
              <a:t>扣</a:t>
            </a:r>
            <a:r>
              <a:rPr lang="zh-CN" altLang="en-US" sz="2000" dirty="0">
                <a:solidFill>
                  <a:schemeClr val="bg1"/>
                </a:solidFill>
                <a:sym typeface="+mn-ea"/>
              </a:rPr>
              <a:t>掉场地租金和税金，月收入上万，不到两个</a:t>
            </a:r>
            <a:r>
              <a:rPr lang="zh-CN" altLang="en-US" sz="2000" dirty="0">
                <a:solidFill>
                  <a:srgbClr val="FF0000"/>
                </a:solidFill>
                <a:sym typeface="+mn-ea"/>
              </a:rPr>
              <a:t>季度</a:t>
            </a:r>
            <a:r>
              <a:rPr lang="zh-CN" altLang="en-US" sz="2000" dirty="0">
                <a:solidFill>
                  <a:schemeClr val="bg1"/>
                </a:solidFill>
                <a:sym typeface="+mn-ea"/>
              </a:rPr>
              <a:t>就轻松收回了</a:t>
            </a:r>
            <a:r>
              <a:rPr lang="zh-CN" altLang="en-US" sz="2000" dirty="0">
                <a:solidFill>
                  <a:srgbClr val="FF0000"/>
                </a:solidFill>
                <a:sym typeface="+mn-ea"/>
              </a:rPr>
              <a:t>本钱</a:t>
            </a:r>
            <a:r>
              <a:rPr lang="zh-CN" altLang="en-US" sz="2000" dirty="0">
                <a:solidFill>
                  <a:schemeClr val="bg1"/>
                </a:solidFill>
                <a:sym typeface="+mn-ea"/>
              </a:rPr>
              <a:t>。类似这样的生意，即使碰上</a:t>
            </a:r>
            <a:r>
              <a:rPr lang="zh-CN" altLang="en-US" sz="2000" dirty="0">
                <a:solidFill>
                  <a:srgbClr val="FF0000"/>
                </a:solidFill>
                <a:sym typeface="+mn-ea"/>
              </a:rPr>
              <a:t>通货膨胀</a:t>
            </a:r>
            <a:r>
              <a:rPr lang="zh-CN" altLang="en-US" sz="2000" dirty="0">
                <a:solidFill>
                  <a:schemeClr val="bg1"/>
                </a:solidFill>
                <a:sym typeface="+mn-ea"/>
              </a:rPr>
              <a:t>，也不会对他产生丝毫影响。可是，如果你没有眼光，就看不到商机；如果你思维</a:t>
            </a:r>
            <a:r>
              <a:rPr lang="zh-CN" altLang="en-US" sz="2000" dirty="0">
                <a:solidFill>
                  <a:srgbClr val="FF0000"/>
                </a:solidFill>
                <a:sym typeface="+mn-ea"/>
              </a:rPr>
              <a:t>平庸</a:t>
            </a:r>
            <a:r>
              <a:rPr lang="zh-CN" altLang="en-US" sz="2000" dirty="0">
                <a:solidFill>
                  <a:schemeClr val="bg1"/>
                </a:solidFill>
                <a:sym typeface="+mn-ea"/>
              </a:rPr>
              <a:t>，就发现不了商机；只要你勤劳，市场就</a:t>
            </a:r>
            <a:r>
              <a:rPr lang="zh-CN" altLang="en-US" sz="2000" dirty="0">
                <a:solidFill>
                  <a:srgbClr val="FF0000"/>
                </a:solidFill>
                <a:sym typeface="+mn-ea"/>
              </a:rPr>
              <a:t>捏</a:t>
            </a:r>
            <a:r>
              <a:rPr lang="zh-CN" altLang="en-US" sz="2000" dirty="0">
                <a:solidFill>
                  <a:schemeClr val="bg1"/>
                </a:solidFill>
                <a:sym typeface="+mn-ea"/>
              </a:rPr>
              <a:t>在你的手里。</a:t>
            </a:r>
            <a:endParaRPr lang="zh-CN" altLang="en-US" sz="2000" dirty="0">
              <a:solidFill>
                <a:schemeClr val="bg1"/>
              </a:solidFill>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416685" y="5279390"/>
            <a:ext cx="10416540"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请用重点词语复述故事：不屑、孕育、博览会、耐用、魔术、扣、季度、本钱、通货膨胀、平庸、捏</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
        <p:nvSpPr>
          <p:cNvPr id="2" name="文本框 1"/>
          <p:cNvSpPr txBox="1"/>
          <p:nvPr/>
        </p:nvSpPr>
        <p:spPr>
          <a:xfrm>
            <a:off x="5029835" y="1096010"/>
            <a:ext cx="2480310" cy="398780"/>
          </a:xfrm>
          <a:prstGeom prst="rect">
            <a:avLst/>
          </a:prstGeom>
          <a:noFill/>
        </p:spPr>
        <p:txBody>
          <a:bodyPr wrap="none" rtlCol="0">
            <a:spAutoFit/>
          </a:bodyPr>
          <a:lstStyle/>
          <a:p>
            <a:pPr algn="ctr"/>
            <a:r>
              <a:rPr lang="zh-CN" altLang="en-US" sz="2000" b="1">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rPr>
              <a:t>独具慧眼，寻找机遇</a:t>
            </a:r>
            <a:endParaRPr lang="zh-CN" altLang="en-US" sz="2000" b="1">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商机.jpg商机"/>
          <p:cNvPicPr>
            <a:picLocks noChangeAspect="1"/>
          </p:cNvPicPr>
          <p:nvPr/>
        </p:nvPicPr>
        <p:blipFill>
          <a:blip r:embed="rId1"/>
          <a:srcRect/>
          <a:stretch>
            <a:fillRect/>
          </a:stretch>
        </p:blipFill>
        <p:spPr>
          <a:xfrm>
            <a:off x="0" y="0"/>
            <a:ext cx="12192000" cy="6858635"/>
          </a:xfrm>
          <a:prstGeom prst="rect">
            <a:avLst/>
          </a:prstGeom>
        </p:spPr>
      </p:pic>
      <p:sp>
        <p:nvSpPr>
          <p:cNvPr id="9" name="黑色遮罩"/>
          <p:cNvSpPr/>
          <p:nvPr/>
        </p:nvSpPr>
        <p:spPr>
          <a:xfrm>
            <a:off x="-635" y="0"/>
            <a:ext cx="12188825"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3</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3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237490" y="1503680"/>
            <a:ext cx="11755755" cy="3322955"/>
          </a:xfrm>
          <a:prstGeom prst="rect">
            <a:avLst/>
          </a:prstGeom>
          <a:noFill/>
        </p:spPr>
        <p:txBody>
          <a:bodyPr wrap="square" rtlCol="0" anchor="t">
            <a:spAutoFit/>
          </a:bodyPr>
          <a:lstStyle/>
          <a:p>
            <a:pPr eaLnBrk="1">
              <a:lnSpc>
                <a:spcPct val="150000"/>
              </a:lnSpc>
            </a:pP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研究竞争对手，从中找出其产品的弱点及营销的薄弱</a:t>
            </a:r>
            <a:r>
              <a:rPr lang="en-US" altLang="zh-CN" sz="20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环节</a:t>
            </a: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，是捕捉商机的有效方法之一。</a:t>
            </a:r>
            <a:endPar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eaLnBrk="1">
              <a:lnSpc>
                <a:spcPct val="150000"/>
              </a:lnSpc>
            </a:pP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当年，日渐</a:t>
            </a:r>
            <a:r>
              <a:rPr lang="en-US" altLang="zh-CN" sz="20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兴旺</a:t>
            </a: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的日本泡泡糖市场大部分被劳特</a:t>
            </a:r>
            <a:r>
              <a:rPr lang="en-US" altLang="zh-CN" sz="20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垄断</a:t>
            </a: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，江崎公司想</a:t>
            </a:r>
            <a:r>
              <a:rPr lang="en-US" altLang="zh-CN" sz="20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扩充</a:t>
            </a: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这方面的业务，于是专门成立了团队，研究劳特的产品，以寻找市场缝隙。研究结果发现劳特产品有四个不足：一，成年人的泡泡糖市场正在扩大，劳特的眼光仍停留在儿童身上；二，劳特的产品口味单一，而消费者的需求正在日益多样化；三，劳特泡泡糖外观老旧，缺乏新式样；四，劳特产品售价110日元，买时得</a:t>
            </a:r>
            <a:r>
              <a:rPr lang="en-US" altLang="zh-CN" sz="20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掏</a:t>
            </a: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10日元硬币，不方便购买者。于是江崎公司大胆</a:t>
            </a:r>
            <a:r>
              <a:rPr lang="en-US" altLang="zh-CN" sz="20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布局</a:t>
            </a: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，以成年人的消费需求为依据设计产品，又</a:t>
            </a:r>
            <a:r>
              <a:rPr lang="en-US" altLang="zh-CN" sz="20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拟定</a:t>
            </a: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了相应的市场营销</a:t>
            </a:r>
            <a:r>
              <a:rPr lang="en-US" altLang="zh-CN" sz="20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策略</a:t>
            </a:r>
            <a:r>
              <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，不久，推出了四种功能型泡泡糖：</a:t>
            </a:r>
            <a:endParaRPr lang="en-US" altLang="zh-CN" sz="20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416050" y="5279390"/>
            <a:ext cx="9685655"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环节、兴旺、垄断、扩充、布局、拟定、</a:t>
            </a: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 </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策略</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
        <p:nvSpPr>
          <p:cNvPr id="2" name="文本框 1"/>
          <p:cNvSpPr txBox="1"/>
          <p:nvPr/>
        </p:nvSpPr>
        <p:spPr>
          <a:xfrm>
            <a:off x="4264025" y="1096010"/>
            <a:ext cx="4011930" cy="398780"/>
          </a:xfrm>
          <a:prstGeom prst="rect">
            <a:avLst/>
          </a:prstGeom>
          <a:noFill/>
        </p:spPr>
        <p:txBody>
          <a:bodyPr wrap="none" rtlCol="0">
            <a:spAutoFit/>
          </a:bodyPr>
          <a:lstStyle/>
          <a:p>
            <a:pPr algn="ctr"/>
            <a:r>
              <a:rPr lang="zh-CN" altLang="en-US" sz="2000" b="1">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rPr>
              <a:t>从竞争对手的产品缺陷中捕捉商机</a:t>
            </a:r>
            <a:endParaRPr lang="zh-CN" altLang="en-US" sz="2000" b="1">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nodeType="clickEffect">
                                  <p:stCondLst>
                                    <p:cond delay="0"/>
                                  </p:stCondLst>
                                  <p:childTnLst>
                                    <p:animMotion origin="layout" path="M -0.0179687 0 L 0.867969 0.000833333 " pathEditMode="relative" rAng="0" ptsTypes="">
                                      <p:cBhvr>
                                        <p:cTn id="15" dur="500" fill="hold"/>
                                        <p:tgtEl>
                                          <p:spTgt spid="23"/>
                                        </p:tgtEl>
                                        <p:attrNameLst>
                                          <p:attrName>ppt_x</p:attrName>
                                          <p:attrName>ppt_y</p:attrName>
                                        </p:attrNameLst>
                                      </p:cBhvr>
                                      <p:rCtr x="44000" y="-100"/>
                                    </p:animMotion>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par>
                                <p:cTn id="19" presetID="22" presetClass="entr" presetSubtype="8" fill="hold" nodeType="withEffect">
                                  <p:stCondLst>
                                    <p:cond delay="200"/>
                                  </p:stCondLst>
                                  <p:childTnLst>
                                    <p:set>
                                      <p:cBhvr>
                                        <p:cTn id="20" dur="1" fill="hold">
                                          <p:stCondLst>
                                            <p:cond delay="0"/>
                                          </p:stCondLst>
                                        </p:cTn>
                                        <p:tgtEl>
                                          <p:spTgt spid="28">
                                            <p:txEl>
                                              <p:pRg st="0" end="0"/>
                                            </p:txEl>
                                          </p:spTgt>
                                        </p:tgtEl>
                                        <p:attrNameLst>
                                          <p:attrName>style.visibility</p:attrName>
                                        </p:attrNameLst>
                                      </p:cBhvr>
                                      <p:to>
                                        <p:strVal val="visible"/>
                                      </p:to>
                                    </p:set>
                                    <p:animEffect transition="in" filter="wipe(left)">
                                      <p:cBhvr>
                                        <p:cTn id="21" dur="500"/>
                                        <p:tgtEl>
                                          <p:spTgt spid="28">
                                            <p:txEl>
                                              <p:pRg st="0" end="0"/>
                                            </p:txEl>
                                          </p:spTgt>
                                        </p:tgtEl>
                                      </p:cBhvr>
                                    </p:animEffect>
                                  </p:childTnLst>
                                </p:cTn>
                              </p:par>
                              <p:par>
                                <p:cTn id="22" presetID="22" presetClass="entr" presetSubtype="8" fill="hold" nodeType="withEffect">
                                  <p:stCondLst>
                                    <p:cond delay="200"/>
                                  </p:stCondLst>
                                  <p:childTnLst>
                                    <p:set>
                                      <p:cBhvr>
                                        <p:cTn id="23" dur="1" fill="hold">
                                          <p:stCondLst>
                                            <p:cond delay="0"/>
                                          </p:stCondLst>
                                        </p:cTn>
                                        <p:tgtEl>
                                          <p:spTgt spid="28">
                                            <p:txEl>
                                              <p:pRg st="1" end="1"/>
                                            </p:txEl>
                                          </p:spTgt>
                                        </p:tgtEl>
                                        <p:attrNameLst>
                                          <p:attrName>style.visibility</p:attrName>
                                        </p:attrNameLst>
                                      </p:cBhvr>
                                      <p:to>
                                        <p:strVal val="visible"/>
                                      </p:to>
                                    </p:set>
                                    <p:animEffect transition="in" filter="wipe(left)">
                                      <p:cBhvr>
                                        <p:cTn id="24"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商机.jpg商机"/>
          <p:cNvPicPr>
            <a:picLocks noChangeAspect="1"/>
          </p:cNvPicPr>
          <p:nvPr/>
        </p:nvPicPr>
        <p:blipFill>
          <a:blip r:embed="rId1"/>
          <a:srcRect/>
          <a:stretch>
            <a:fillRect/>
          </a:stretch>
        </p:blipFill>
        <p:spPr>
          <a:xfrm>
            <a:off x="635" y="0"/>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3</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99187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3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237490" y="1390015"/>
            <a:ext cx="11755120" cy="3784600"/>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16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en-US" altLang="zh-CN" sz="2000" dirty="0">
                <a:solidFill>
                  <a:schemeClr val="bg1"/>
                </a:solidFill>
                <a:sym typeface="+mn-ea"/>
              </a:rPr>
              <a:t>    1.司机用泡泡糖，以强烈的刺激消除司机的困倦。</a:t>
            </a:r>
            <a:endParaRPr lang="en-US" altLang="zh-CN" sz="2000" dirty="0">
              <a:solidFill>
                <a:schemeClr val="bg1"/>
              </a:solidFill>
              <a:sym typeface="+mn-ea"/>
            </a:endParaRPr>
          </a:p>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000" dirty="0">
                <a:solidFill>
                  <a:schemeClr val="bg1"/>
                </a:solidFill>
                <a:sym typeface="+mn-ea"/>
              </a:rPr>
              <a:t>        2.交际用泡泡糖，</a:t>
            </a:r>
            <a:r>
              <a:rPr lang="en-US" altLang="zh-CN" sz="2000" dirty="0">
                <a:solidFill>
                  <a:srgbClr val="FF0000"/>
                </a:solidFill>
                <a:sym typeface="+mn-ea"/>
              </a:rPr>
              <a:t>咀嚼</a:t>
            </a:r>
            <a:r>
              <a:rPr lang="en-US" altLang="zh-CN" sz="2000" dirty="0">
                <a:solidFill>
                  <a:schemeClr val="bg1"/>
                </a:solidFill>
                <a:sym typeface="+mn-ea"/>
              </a:rPr>
              <a:t>后，可清洁口腔，消除口腔异味。</a:t>
            </a:r>
            <a:endParaRPr lang="en-US" altLang="zh-CN" sz="2000" dirty="0">
              <a:solidFill>
                <a:schemeClr val="bg1"/>
              </a:solidFill>
              <a:sym typeface="+mn-ea"/>
            </a:endParaRPr>
          </a:p>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000" dirty="0">
                <a:solidFill>
                  <a:schemeClr val="bg1"/>
                </a:solidFill>
                <a:sym typeface="+mn-ea"/>
              </a:rPr>
              <a:t>        3.体育用泡泡糖，内含多种维生素，有利于消除疲劳。</a:t>
            </a:r>
            <a:endParaRPr lang="en-US" altLang="zh-CN" sz="2000" dirty="0">
              <a:solidFill>
                <a:schemeClr val="bg1"/>
              </a:solidFill>
              <a:sym typeface="+mn-ea"/>
            </a:endParaRPr>
          </a:p>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000" dirty="0">
                <a:solidFill>
                  <a:schemeClr val="bg1"/>
                </a:solidFill>
                <a:sym typeface="+mn-ea"/>
              </a:rPr>
              <a:t>        4.轻松型泡泡糖，通过添加叶绿素，改变人的不良情绪。</a:t>
            </a:r>
            <a:endParaRPr lang="en-US" altLang="zh-CN" sz="2000" dirty="0">
              <a:solidFill>
                <a:schemeClr val="bg1"/>
              </a:solidFill>
              <a:sym typeface="+mn-ea"/>
            </a:endParaRPr>
          </a:p>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000" dirty="0">
                <a:solidFill>
                  <a:schemeClr val="bg1"/>
                </a:solidFill>
                <a:sym typeface="+mn-ea"/>
              </a:rPr>
              <a:t>        在产品</a:t>
            </a:r>
            <a:r>
              <a:rPr lang="en-US" altLang="zh-CN" sz="2000" dirty="0">
                <a:solidFill>
                  <a:srgbClr val="FF0000"/>
                </a:solidFill>
                <a:sym typeface="+mn-ea"/>
              </a:rPr>
              <a:t>可口</a:t>
            </a:r>
            <a:r>
              <a:rPr lang="en-US" altLang="zh-CN" sz="2000" dirty="0">
                <a:solidFill>
                  <a:schemeClr val="bg1"/>
                </a:solidFill>
                <a:sym typeface="+mn-ea"/>
              </a:rPr>
              <a:t>的同时，精心设计包装盒造型，定价分50和100日元两种。江崎的产品</a:t>
            </a:r>
            <a:r>
              <a:rPr lang="en-US" altLang="zh-CN" sz="2000" dirty="0">
                <a:solidFill>
                  <a:srgbClr val="FF0000"/>
                </a:solidFill>
                <a:sym typeface="+mn-ea"/>
              </a:rPr>
              <a:t>物美价廉</a:t>
            </a:r>
            <a:r>
              <a:rPr lang="en-US" altLang="zh-CN" sz="2000" dirty="0">
                <a:solidFill>
                  <a:schemeClr val="bg1"/>
                </a:solidFill>
                <a:sym typeface="+mn-ea"/>
              </a:rPr>
              <a:t>，</a:t>
            </a:r>
            <a:r>
              <a:rPr lang="en-US" altLang="zh-CN" sz="2000" dirty="0">
                <a:solidFill>
                  <a:srgbClr val="FF0000"/>
                </a:solidFill>
                <a:sym typeface="+mn-ea"/>
              </a:rPr>
              <a:t>风味</a:t>
            </a:r>
            <a:r>
              <a:rPr lang="en-US" altLang="zh-CN" sz="2000" dirty="0">
                <a:solidFill>
                  <a:schemeClr val="bg1"/>
                </a:solidFill>
                <a:sym typeface="+mn-ea"/>
              </a:rPr>
              <a:t>独特。不靠广告</a:t>
            </a:r>
            <a:r>
              <a:rPr lang="en-US" altLang="zh-CN" sz="2000" dirty="0">
                <a:solidFill>
                  <a:srgbClr val="FF0000"/>
                </a:solidFill>
                <a:sym typeface="+mn-ea"/>
              </a:rPr>
              <a:t>吹捧</a:t>
            </a:r>
            <a:r>
              <a:rPr lang="en-US" altLang="zh-CN" sz="2000" dirty="0">
                <a:solidFill>
                  <a:schemeClr val="bg1"/>
                </a:solidFill>
                <a:sym typeface="+mn-ea"/>
              </a:rPr>
              <a:t>，</a:t>
            </a:r>
            <a:r>
              <a:rPr lang="en-US" altLang="zh-CN" sz="2000" dirty="0">
                <a:solidFill>
                  <a:srgbClr val="FF0000"/>
                </a:solidFill>
                <a:sym typeface="+mn-ea"/>
              </a:rPr>
              <a:t>品尝</a:t>
            </a:r>
            <a:r>
              <a:rPr lang="en-US" altLang="zh-CN" sz="2000" dirty="0">
                <a:solidFill>
                  <a:schemeClr val="bg1"/>
                </a:solidFill>
                <a:sym typeface="+mn-ea"/>
              </a:rPr>
              <a:t>后，消费者购买</a:t>
            </a:r>
            <a:r>
              <a:rPr lang="en-US" altLang="zh-CN" sz="2000" dirty="0">
                <a:solidFill>
                  <a:srgbClr val="FF0000"/>
                </a:solidFill>
                <a:sym typeface="+mn-ea"/>
              </a:rPr>
              <a:t>踊跃</a:t>
            </a:r>
            <a:r>
              <a:rPr lang="en-US" altLang="zh-CN" sz="2000" dirty="0">
                <a:solidFill>
                  <a:schemeClr val="bg1"/>
                </a:solidFill>
                <a:sym typeface="+mn-ea"/>
              </a:rPr>
              <a:t>，市场需求呈</a:t>
            </a:r>
            <a:r>
              <a:rPr lang="en-US" altLang="zh-CN" sz="2000" dirty="0">
                <a:solidFill>
                  <a:srgbClr val="FF0000"/>
                </a:solidFill>
                <a:sym typeface="+mn-ea"/>
              </a:rPr>
              <a:t>井</a:t>
            </a:r>
            <a:r>
              <a:rPr lang="en-US" altLang="zh-CN" sz="2000" dirty="0">
                <a:solidFill>
                  <a:schemeClr val="bg1"/>
                </a:solidFill>
                <a:sym typeface="+mn-ea"/>
              </a:rPr>
              <a:t>喷式爆发，</a:t>
            </a:r>
            <a:r>
              <a:rPr lang="en-US" altLang="zh-CN" sz="2000" dirty="0">
                <a:solidFill>
                  <a:srgbClr val="FF0000"/>
                </a:solidFill>
                <a:sym typeface="+mn-ea"/>
              </a:rPr>
              <a:t>财务</a:t>
            </a:r>
            <a:r>
              <a:rPr lang="en-US" altLang="zh-CN" sz="2000" dirty="0">
                <a:solidFill>
                  <a:schemeClr val="bg1"/>
                </a:solidFill>
                <a:sym typeface="+mn-ea"/>
              </a:rPr>
              <a:t>收入也呈井喷式增长。这就是市场，只要你细心研究市场，细心研究消费者的需求，细心研究市场产品的优劣，对产品的不足做些</a:t>
            </a:r>
            <a:r>
              <a:rPr lang="en-US" altLang="zh-CN" sz="2000" dirty="0">
                <a:solidFill>
                  <a:srgbClr val="FF0000"/>
                </a:solidFill>
                <a:sym typeface="+mn-ea"/>
              </a:rPr>
              <a:t>局部</a:t>
            </a:r>
            <a:r>
              <a:rPr lang="en-US" altLang="zh-CN" sz="2000" dirty="0">
                <a:solidFill>
                  <a:schemeClr val="bg1"/>
                </a:solidFill>
                <a:sym typeface="+mn-ea"/>
              </a:rPr>
              <a:t>改进，就有可能得到消费者的认可；你愈是为消费者考虑周全，消费者愈是会慷慨地</a:t>
            </a:r>
            <a:r>
              <a:rPr lang="en-US" altLang="zh-CN" sz="2000" dirty="0">
                <a:solidFill>
                  <a:srgbClr val="FF0000"/>
                </a:solidFill>
                <a:sym typeface="+mn-ea"/>
              </a:rPr>
              <a:t>关照</a:t>
            </a:r>
            <a:r>
              <a:rPr lang="en-US" altLang="zh-CN" sz="2000" dirty="0">
                <a:solidFill>
                  <a:schemeClr val="bg1"/>
                </a:solidFill>
                <a:sym typeface="+mn-ea"/>
              </a:rPr>
              <a:t>你。 </a:t>
            </a:r>
            <a:endParaRPr lang="en-US" altLang="zh-CN" sz="2000" dirty="0">
              <a:solidFill>
                <a:schemeClr val="bg1"/>
              </a:solidFill>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 name="文本框 7"/>
          <p:cNvSpPr txBox="1"/>
          <p:nvPr/>
        </p:nvSpPr>
        <p:spPr>
          <a:xfrm>
            <a:off x="1423035" y="5279390"/>
            <a:ext cx="10003155"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请用重点词语复述故事：咀嚼、可口、物美价廉、风味、吹捧、</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品尝、踊跃、财务、局部、关照</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500"/>
                                        <p:tgtEl>
                                          <p:spTgt spid="5">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left)">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nodeType="clickEffect">
                                  <p:stCondLst>
                                    <p:cond delay="0"/>
                                  </p:stCondLst>
                                  <p:childTnLst>
                                    <p:animMotion origin="layout" path="M -0.0179687 0 L 0.867969 0.000833333 " pathEditMode="relative" rAng="0" ptsTypes="">
                                      <p:cBhvr>
                                        <p:cTn id="27" dur="500" fill="hold"/>
                                        <p:tgtEl>
                                          <p:spTgt spid="23"/>
                                        </p:tgtEl>
                                        <p:attrNameLst>
                                          <p:attrName>ppt_x</p:attrName>
                                          <p:attrName>ppt_y</p:attrName>
                                        </p:attrNameLst>
                                      </p:cBhvr>
                                      <p:rCtr x="44000" y="-100"/>
                                    </p:animMotion>
                                  </p:childTnLst>
                                </p:cTn>
                              </p:par>
                              <p:par>
                                <p:cTn id="28" presetID="22" presetClass="entr" presetSubtype="8"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subTnLst>
                                    <p:audio>
                                      <p:cMediaNode>
                                        <p:cTn display="1" masterRel="sameClick">
                                          <p:stCondLst>
                                            <p:cond evt="begin" delay="0">
                                              <p:tn val="28"/>
                                            </p:cond>
                                          </p:stCondLst>
                                          <p:endCondLst>
                                            <p:cond evt="onStopAudio" delay="0">
                                              <p:tgtEl>
                                                <p:sldTgt/>
                                              </p:tgtEl>
                                            </p:cond>
                                          </p:endCondLst>
                                        </p:cTn>
                                        <p:tgtEl>
                                          <p:sndTgt r:embed="rId3" name="click.wav"/>
                                        </p:tgtEl>
                                      </p:cMediaNode>
                                    </p:audio>
                                  </p:subTnLst>
                                </p:cTn>
                              </p:par>
                              <p:par>
                                <p:cTn id="31" presetID="22" presetClass="entr" presetSubtype="8" fill="hold" nodeType="withEffect">
                                  <p:stCondLst>
                                    <p:cond delay="20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wipe(left)">
                                      <p:cBhvr>
                                        <p:cTn id="33" dur="500"/>
                                        <p:tgtEl>
                                          <p:spTgt spid="2">
                                            <p:txEl>
                                              <p:pRg st="0" end="0"/>
                                            </p:txEl>
                                          </p:spTgt>
                                        </p:tgtEl>
                                      </p:cBhvr>
                                    </p:animEffect>
                                  </p:childTnLst>
                                </p:cTn>
                              </p:par>
                              <p:par>
                                <p:cTn id="34" presetID="22" presetClass="entr" presetSubtype="8" fill="hold" nodeType="withEffect">
                                  <p:stCondLst>
                                    <p:cond delay="20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wipe(left)">
                                      <p:cBhvr>
                                        <p:cTn id="36"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商机.jpg商机"/>
          <p:cNvPicPr>
            <a:picLocks noChangeAspect="1"/>
          </p:cNvPicPr>
          <p:nvPr/>
        </p:nvPicPr>
        <p:blipFill>
          <a:blip r:embed="rId1"/>
          <a:srcRect/>
          <a:stretch>
            <a:fillRect/>
          </a:stretch>
        </p:blipFill>
        <p:spPr>
          <a:xfrm>
            <a:off x="0" y="0"/>
            <a:ext cx="12191365" cy="6858635"/>
          </a:xfrm>
          <a:prstGeom prst="rect">
            <a:avLst/>
          </a:prstGeom>
        </p:spPr>
      </p:pic>
      <p:sp>
        <p:nvSpPr>
          <p:cNvPr id="9" name="黑色遮罩"/>
          <p:cNvSpPr/>
          <p:nvPr/>
        </p:nvSpPr>
        <p:spPr>
          <a:xfrm>
            <a:off x="-12700" y="0"/>
            <a:ext cx="122047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4</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99187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4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224155" y="1562735"/>
            <a:ext cx="11769090" cy="4459041"/>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在台湾某游览</a:t>
            </a:r>
            <a:r>
              <a:rPr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观光</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区，一台流动彩印车吸引了大家的目光，游客可以在这儿</a:t>
            </a:r>
            <a:r>
              <a:rPr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就近</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冲印照片，可以把喜欢的图案、</a:t>
            </a:r>
            <a:r>
              <a:rPr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肖像</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印在纪念品和</a:t>
            </a:r>
            <a:r>
              <a:rPr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纺织</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品上，作为独一无二的旅游</a:t>
            </a:r>
            <a:r>
              <a:rPr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留念</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endPar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流动彩印车的发明者是周家两兄弟，哥哥是汽车维修工，弟弟是摄影发烧友。台湾经济转型，旅游业成了台湾经济的支柱产业。兄弟俩发现，</a:t>
            </a:r>
            <a:r>
              <a:rPr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对照</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观光客的需求，传统彩色冲印做法太过陈旧，哪个游客能为冲洗照片等好几天？于是兄弟俩</a:t>
            </a:r>
            <a:r>
              <a:rPr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齐心协力</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，发挥各自的</a:t>
            </a:r>
            <a:r>
              <a:rPr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专长</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，以50万台币做</a:t>
            </a:r>
            <a:r>
              <a:rPr sz="24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资本</a:t>
            </a:r>
            <a:r>
              <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，发明了这辆相当于一个小型专业冲印部的流动彩印车。</a:t>
            </a:r>
            <a:endParaRPr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 name="文本框 7"/>
          <p:cNvSpPr txBox="1"/>
          <p:nvPr/>
        </p:nvSpPr>
        <p:spPr>
          <a:xfrm>
            <a:off x="1423035" y="5279390"/>
            <a:ext cx="9584055"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请用重点词语复述故事：观光、就近、肖像、纺织、留念、对照、齐心协力、专长、资本</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
        <p:nvSpPr>
          <p:cNvPr id="3" name="文本框 2"/>
          <p:cNvSpPr txBox="1"/>
          <p:nvPr/>
        </p:nvSpPr>
        <p:spPr>
          <a:xfrm>
            <a:off x="4189095" y="1135380"/>
            <a:ext cx="4161790" cy="460375"/>
          </a:xfrm>
          <a:prstGeom prst="rect">
            <a:avLst/>
          </a:prstGeom>
          <a:noFill/>
        </p:spPr>
        <p:txBody>
          <a:bodyPr wrap="none" rtlCol="0">
            <a:spAutoFit/>
          </a:bodyPr>
          <a:lstStyle/>
          <a:p>
            <a:pPr algn="ctr"/>
            <a:r>
              <a:rPr lang="zh-CN" altLang="en-US" sz="2400" b="1">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rPr>
              <a:t>从市场的潜在需求中寻找商机</a:t>
            </a:r>
            <a:endParaRPr lang="zh-CN" altLang="en-US" sz="2400" b="1">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nodeType="clickEffect">
                                  <p:stCondLst>
                                    <p:cond delay="0"/>
                                  </p:stCondLst>
                                  <p:childTnLst>
                                    <p:animMotion origin="layout" path="M -0.0179687 0 L 0.867969 0.000833333 " pathEditMode="relative" rAng="0" ptsTypes="">
                                      <p:cBhvr>
                                        <p:cTn id="15" dur="500" fill="hold"/>
                                        <p:tgtEl>
                                          <p:spTgt spid="23"/>
                                        </p:tgtEl>
                                        <p:attrNameLst>
                                          <p:attrName>ppt_x</p:attrName>
                                          <p:attrName>ppt_y</p:attrName>
                                        </p:attrNameLst>
                                      </p:cBhvr>
                                      <p:rCtr x="44000" y="-100"/>
                                    </p:animMotion>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par>
                                <p:cTn id="19" presetID="22" presetClass="entr" presetSubtype="8" fill="hold" nodeType="withEffect">
                                  <p:stCondLst>
                                    <p:cond delay="20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wipe(left)">
                                      <p:cBhvr>
                                        <p:cTn id="2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descr="C:\Users\Lenovo\Desktop\新建文件夹\商机.jpg商机"/>
          <p:cNvPicPr>
            <a:picLocks noChangeAspect="1"/>
          </p:cNvPicPr>
          <p:nvPr/>
        </p:nvPicPr>
        <p:blipFill>
          <a:blip r:embed="rId1"/>
          <a:srcRect/>
          <a:stretch>
            <a:fillRect/>
          </a:stretch>
        </p:blipFill>
        <p:spPr>
          <a:xfrm>
            <a:off x="-635" y="0"/>
            <a:ext cx="12192635" cy="6858000"/>
          </a:xfrm>
          <a:prstGeom prst="rect">
            <a:avLst/>
          </a:prstGeom>
        </p:spPr>
      </p:pic>
      <p:sp>
        <p:nvSpPr>
          <p:cNvPr id="9" name="黑色遮罩"/>
          <p:cNvSpPr/>
          <p:nvPr/>
        </p:nvSpPr>
        <p:spPr>
          <a:xfrm>
            <a:off x="1270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4</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4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4135" y="1208405"/>
            <a:ext cx="12056110" cy="3969385"/>
          </a:xfrm>
          <a:prstGeom prst="rect">
            <a:avLst/>
          </a:prstGeom>
          <a:noFill/>
        </p:spPr>
        <p:txBody>
          <a:bodyPr wrap="square" rtlCol="0" anchor="t">
            <a:spAutoFit/>
          </a:bodyPr>
          <a:lstStyle/>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流动彩印车一出现就大受欢迎，每逢周末、节假日以及人多的场合简直就忙不过来，它最大的优势就是方便快捷，不像</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以往</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，要等上好几天。旅游</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淡季</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，彩印车还可以为学生的</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制服</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、不同</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规格</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的运动服印制高品质的图案。彩印车很快就有了知名度，收益也呈</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递增</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趋势，很短的</a:t>
            </a:r>
            <a:r>
              <a:rPr lang="en-US" altLang="zh-CN"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周期</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就收回了成本。</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gn="l">
              <a:lnSpc>
                <a:spcPct val="15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en-US" altLang="zh-CN" sz="2800" dirty="0" err="1">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可见，创业不是</a:t>
            </a:r>
            <a:r>
              <a:rPr lang="en-US" altLang="zh-CN" sz="2800" dirty="0" err="1">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赌博</a:t>
            </a:r>
            <a:r>
              <a:rPr lang="en-US" altLang="zh-CN" sz="2800" dirty="0" err="1">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，创业不能靠</a:t>
            </a:r>
            <a:r>
              <a:rPr lang="en-US" altLang="zh-CN" sz="2800" dirty="0" err="1">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空想</a:t>
            </a:r>
            <a:r>
              <a:rPr lang="en-US" altLang="zh-CN" sz="2800" dirty="0" err="1">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，能够准确预测市场的潜在需求，具有超前意识，是经营者必备的素质</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 name="文本框 7"/>
          <p:cNvSpPr txBox="1"/>
          <p:nvPr/>
        </p:nvSpPr>
        <p:spPr>
          <a:xfrm>
            <a:off x="1423035" y="5279390"/>
            <a:ext cx="10229215" cy="1383665"/>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以往、淡季、制服、规格、递增、周期、赌博、空想</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nodeType="clickEffect">
                                  <p:stCondLst>
                                    <p:cond delay="0"/>
                                  </p:stCondLst>
                                  <p:childTnLst>
                                    <p:animMotion origin="layout" path="M -0.0179687 0 L 0.867969 0.000833333 " pathEditMode="relative" rAng="0" ptsTypes="">
                                      <p:cBhvr>
                                        <p:cTn id="15" dur="500" fill="hold"/>
                                        <p:tgtEl>
                                          <p:spTgt spid="23"/>
                                        </p:tgtEl>
                                        <p:attrNameLst>
                                          <p:attrName>ppt_x</p:attrName>
                                          <p:attrName>ppt_y</p:attrName>
                                        </p:attrNameLst>
                                      </p:cBhvr>
                                      <p:rCtr x="44000" y="-100"/>
                                    </p:animMotion>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subTnLst>
                                    <p:audio>
                                      <p:cMediaNode>
                                        <p:cTn display="1" masterRel="sameClick">
                                          <p:stCondLst>
                                            <p:cond evt="begin" delay="0">
                                              <p:tn val="16"/>
                                            </p:cond>
                                          </p:stCondLst>
                                          <p:endCondLst>
                                            <p:cond evt="onStopAudio" delay="0">
                                              <p:tgtEl>
                                                <p:sldTgt/>
                                              </p:tgtEl>
                                            </p:cond>
                                          </p:endCondLst>
                                        </p:cTn>
                                        <p:tgtEl>
                                          <p:sndTgt r:embed="rId3" name="click.wav"/>
                                        </p:tgtEl>
                                      </p:cMediaNode>
                                    </p:audio>
                                  </p:subTnLst>
                                </p:cTn>
                              </p:par>
                              <p:par>
                                <p:cTn id="19" presetID="22" presetClass="entr" presetSubtype="8" fill="hold" nodeType="withEffect">
                                  <p:stCondLst>
                                    <p:cond delay="20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wipe(left)">
                                      <p:cBhvr>
                                        <p:cTn id="21" dur="500"/>
                                        <p:tgtEl>
                                          <p:spTgt spid="2">
                                            <p:txEl>
                                              <p:pRg st="0" end="0"/>
                                            </p:txEl>
                                          </p:spTgt>
                                        </p:tgtEl>
                                      </p:cBhvr>
                                    </p:animEffect>
                                  </p:childTnLst>
                                </p:cTn>
                              </p:par>
                              <p:par>
                                <p:cTn id="22" presetID="22" presetClass="entr" presetSubtype="8" fill="hold" nodeType="withEffect">
                                  <p:stCondLst>
                                    <p:cond delay="20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wipe(left)">
                                      <p:cBhvr>
                                        <p:cTn id="24"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1"/>
          <p:cNvPicPr>
            <a:picLocks noChangeAspect="1"/>
          </p:cNvPicPr>
          <p:nvPr/>
        </p:nvPicPr>
        <p:blipFill>
          <a:blip r:embed="rId1"/>
          <a:stretch>
            <a:fillRect/>
          </a:stretch>
        </p:blipFill>
        <p:spPr>
          <a:xfrm>
            <a:off x="10718800" y="0"/>
            <a:ext cx="1459230" cy="1459230"/>
          </a:xfrm>
          <a:prstGeom prst="rect">
            <a:avLst/>
          </a:prstGeom>
        </p:spPr>
      </p:pic>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4"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aphicFrame>
        <p:nvGraphicFramePr>
          <p:cNvPr id="6" name="表格 5"/>
          <p:cNvGraphicFramePr/>
          <p:nvPr>
            <p:custDataLst>
              <p:tags r:id="rId2"/>
            </p:custDataLst>
          </p:nvPr>
        </p:nvGraphicFramePr>
        <p:xfrm>
          <a:off x="167005" y="2023110"/>
          <a:ext cx="11854180" cy="4772660"/>
        </p:xfrm>
        <a:graphic>
          <a:graphicData uri="http://schemas.openxmlformats.org/drawingml/2006/table">
            <a:tbl>
              <a:tblPr firstRow="1" bandRow="1">
                <a:tableStyleId>{21E4AEA4-8DFA-4A89-87EB-49C32662AFE0}</a:tableStyleId>
              </a:tblPr>
              <a:tblGrid>
                <a:gridCol w="5494655"/>
                <a:gridCol w="6359525"/>
              </a:tblGrid>
              <a:tr h="2157095">
                <a:tc>
                  <a:txBody>
                    <a:bodyPr/>
                    <a:lstStyle/>
                    <a:p>
                      <a:pPr algn="l" defTabSz="914400">
                        <a:buClrTx/>
                        <a:buSzTx/>
                        <a:buFontTx/>
                      </a:pPr>
                      <a:r>
                        <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创业有什么窍门？请举例说明。</a:t>
                      </a:r>
                      <a:endPar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58B6E5"/>
                    </a:solidFill>
                  </a:tcPr>
                </a:tc>
                <a:tc>
                  <a:txBody>
                    <a:bodyPr/>
                    <a:lstStyle/>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①不可盲目，依据市场规则</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②刮胡子刀，方便面，罐装八宝粥</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EAF3FA"/>
                    </a:solidFill>
                  </a:tcPr>
                </a:tc>
              </a:tr>
              <a:tr h="2615565">
                <a:tc>
                  <a:txBody>
                    <a:bodyPr/>
                    <a:lstStyle/>
                    <a:p>
                      <a:pPr algn="l" defTabSz="914400">
                        <a:buClrTx/>
                        <a:buSzTx/>
                        <a:buFontTx/>
                      </a:pPr>
                      <a:r>
                        <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王先生是怎样独具慧眼，寻找商机的？</a:t>
                      </a:r>
                      <a:endPar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58B6E5"/>
                    </a:solidFill>
                  </a:tcPr>
                </a:tc>
                <a:tc>
                  <a:txBody>
                    <a:bodyPr/>
                    <a:lstStyle/>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①手机电池正常寿命……往往用一年……，换新池……，</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美国人发明了……</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②王先生买下……，租柜台……，月收入……，轻松收</a:t>
                      </a:r>
                      <a:r>
                        <a:rPr lang="en-US"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en-US"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回</a:t>
                      </a: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③如果你没有眼光，……，如果你思维平庸，……</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tc>
              </a:tr>
            </a:tbl>
          </a:graphicData>
        </a:graphic>
      </p:graphicFrame>
      <p:grpSp>
        <p:nvGrpSpPr>
          <p:cNvPr id="11" name="组合 10"/>
          <p:cNvGrpSpPr/>
          <p:nvPr/>
        </p:nvGrpSpPr>
        <p:grpSpPr>
          <a:xfrm>
            <a:off x="506095" y="1261110"/>
            <a:ext cx="11263630" cy="878941"/>
            <a:chOff x="-3197" y="3732"/>
            <a:chExt cx="17738" cy="1625"/>
          </a:xfrm>
        </p:grpSpPr>
        <p:sp>
          <p:nvSpPr>
            <p:cNvPr id="14" name="文本框 13"/>
            <p:cNvSpPr txBox="1"/>
            <p:nvPr/>
          </p:nvSpPr>
          <p:spPr>
            <a:xfrm>
              <a:off x="-3197" y="3994"/>
              <a:ext cx="17649" cy="1363"/>
            </a:xfrm>
            <a:prstGeom prst="rect">
              <a:avLst/>
            </a:prstGeom>
            <a:noFill/>
          </p:spPr>
          <p:txBody>
            <a:bodyPr wrap="square" rtlCol="0" anchor="t">
              <a:spAutoFit/>
            </a:bodyPr>
            <a:lstStyle/>
            <a:p>
              <a:pPr marL="0" marR="0" algn="ctr" defTabSz="914400" rtl="0" fontAlgn="auto">
                <a:lnSpc>
                  <a:spcPts val="2520"/>
                </a:lnSpc>
                <a:spcBef>
                  <a:spcPts val="0"/>
                </a:spcBef>
                <a:spcAft>
                  <a:spcPts val="0"/>
                </a:spcAft>
                <a:buClrTx/>
                <a:buSzTx/>
                <a:buFontTx/>
                <a:buNone/>
                <a:defRPr/>
              </a:pPr>
              <a:r>
                <a:rPr lang="zh-CN" altLang="en-US"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根据提示，简述课文主要内容</a:t>
              </a:r>
              <a:endParaRPr lang="zh-CN" altLang="en-US"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marL="0" marR="0" algn="ctr" defTabSz="914400" rtl="0" fontAlgn="auto">
                <a:lnSpc>
                  <a:spcPts val="2520"/>
                </a:lnSpc>
                <a:spcBef>
                  <a:spcPts val="0"/>
                </a:spcBef>
                <a:spcAft>
                  <a:spcPts val="0"/>
                </a:spcAft>
                <a:buClrTx/>
                <a:buSzTx/>
                <a:buFontTx/>
                <a:buNone/>
                <a:defRPr/>
              </a:pPr>
              <a:endParaRPr lang="en-US" altLang="zh-CN" sz="28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15" name="圆角矩形 14"/>
            <p:cNvSpPr/>
            <p:nvPr/>
          </p:nvSpPr>
          <p:spPr>
            <a:xfrm>
              <a:off x="-3197" y="3732"/>
              <a:ext cx="17738" cy="1201"/>
            </a:xfrm>
            <a:prstGeom prst="roundRect">
              <a:avLst/>
            </a:prstGeom>
            <a:noFill/>
            <a:ln w="19050">
              <a:solidFill>
                <a:srgbClr val="B8975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3"/>
    </p:custData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1"/>
          <p:cNvPicPr>
            <a:picLocks noChangeAspect="1"/>
          </p:cNvPicPr>
          <p:nvPr/>
        </p:nvPicPr>
        <p:blipFill>
          <a:blip r:embed="rId1"/>
          <a:stretch>
            <a:fillRect/>
          </a:stretch>
        </p:blipFill>
        <p:spPr>
          <a:xfrm>
            <a:off x="10718800" y="0"/>
            <a:ext cx="1459230" cy="1459230"/>
          </a:xfrm>
          <a:prstGeom prst="rect">
            <a:avLst/>
          </a:prstGeom>
        </p:spPr>
      </p:pic>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4"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aphicFrame>
        <p:nvGraphicFramePr>
          <p:cNvPr id="6" name="表格 5"/>
          <p:cNvGraphicFramePr/>
          <p:nvPr>
            <p:custDataLst>
              <p:tags r:id="rId2"/>
            </p:custDataLst>
          </p:nvPr>
        </p:nvGraphicFramePr>
        <p:xfrm>
          <a:off x="167005" y="2023110"/>
          <a:ext cx="11854180" cy="5124704"/>
        </p:xfrm>
        <a:graphic>
          <a:graphicData uri="http://schemas.openxmlformats.org/drawingml/2006/table">
            <a:tbl>
              <a:tblPr firstRow="1" bandRow="1">
                <a:tableStyleId>{21E4AEA4-8DFA-4A89-87EB-49C32662AFE0}</a:tableStyleId>
              </a:tblPr>
              <a:tblGrid>
                <a:gridCol w="5494655"/>
                <a:gridCol w="6359525"/>
              </a:tblGrid>
              <a:tr h="2051050">
                <a:tc>
                  <a:txBody>
                    <a:bodyPr/>
                    <a:lstStyle/>
                    <a:p>
                      <a:pPr algn="l" defTabSz="914400">
                        <a:buClrTx/>
                        <a:buSzTx/>
                        <a:buFontTx/>
                      </a:pPr>
                      <a:r>
                        <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江崎公司怎样从竞争对手的产品缺陷中捕捉商机？</a:t>
                      </a:r>
                      <a:endPar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58B6E5"/>
                    </a:solidFill>
                  </a:tcPr>
                </a:tc>
                <a:tc>
                  <a:txBody>
                    <a:bodyPr/>
                    <a:lstStyle/>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①劳特产品的不足：眼光仍停留在儿童身上，口味单一，</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外观老旧，售价不方便购买者</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②江崎公司：推出四种功能型泡泡糖，精心设计包装和</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造</a:t>
                      </a: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型，定价方便购买者，消费者购买…，财务收入…</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③只要你细心研究…，就会得到…</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EAF3FA"/>
                    </a:solidFill>
                  </a:tcPr>
                </a:tc>
              </a:tr>
              <a:tr h="2296160">
                <a:tc>
                  <a:txBody>
                    <a:bodyPr/>
                    <a:lstStyle/>
                    <a:p>
                      <a:pPr algn="l" defTabSz="914400">
                        <a:buClrTx/>
                        <a:buSzTx/>
                        <a:buFontTx/>
                      </a:pPr>
                      <a:r>
                        <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周家兄弟怎样从市场的潜在需求中寻找商机的？</a:t>
                      </a:r>
                      <a:endParaRPr lang="zh-CN" altLang="en-US" sz="2400" b="1"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solidFill>
                      <a:srgbClr val="58B6E5"/>
                    </a:solidFill>
                  </a:tcPr>
                </a:tc>
                <a:tc>
                  <a:txBody>
                    <a:bodyPr/>
                    <a:lstStyle/>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①流动彩印车的功能：冲印照片，把…印在纺织品上</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②流动彩印车的由来：发明者；哥哥是…，弟弟是</a:t>
                      </a:r>
                      <a:r>
                        <a:rPr sz="200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sz="200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他</a:t>
                      </a: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们发现…；发挥各自专长，发明…</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③流动彩印车大受欢迎：方便快捷；旅游淡季，还可以</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algn="l" defTabSz="914400" fontAlgn="auto">
                        <a:lnSpc>
                          <a:spcPct val="150000"/>
                        </a:lnSpc>
                      </a:pPr>
                      <a:r>
                        <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…；有了知名度，收益…</a:t>
                      </a:r>
                      <a:endParaRPr sz="2000" b="0" dirty="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50800" marR="50800" marT="50800" marB="50800" anchor="ctr" horzOverflow="overflow"/>
                </a:tc>
              </a:tr>
            </a:tbl>
          </a:graphicData>
        </a:graphic>
      </p:graphicFrame>
      <p:grpSp>
        <p:nvGrpSpPr>
          <p:cNvPr id="11" name="组合 10"/>
          <p:cNvGrpSpPr/>
          <p:nvPr/>
        </p:nvGrpSpPr>
        <p:grpSpPr>
          <a:xfrm>
            <a:off x="506095" y="1261110"/>
            <a:ext cx="11263630" cy="878941"/>
            <a:chOff x="-3197" y="3732"/>
            <a:chExt cx="17738" cy="1625"/>
          </a:xfrm>
        </p:grpSpPr>
        <p:sp>
          <p:nvSpPr>
            <p:cNvPr id="14" name="文本框 13"/>
            <p:cNvSpPr txBox="1"/>
            <p:nvPr/>
          </p:nvSpPr>
          <p:spPr>
            <a:xfrm>
              <a:off x="-3197" y="3994"/>
              <a:ext cx="17649" cy="1363"/>
            </a:xfrm>
            <a:prstGeom prst="rect">
              <a:avLst/>
            </a:prstGeom>
            <a:noFill/>
          </p:spPr>
          <p:txBody>
            <a:bodyPr wrap="square" rtlCol="0" anchor="t">
              <a:spAutoFit/>
            </a:bodyPr>
            <a:lstStyle/>
            <a:p>
              <a:pPr marL="0" marR="0" algn="ctr" defTabSz="914400" rtl="0" fontAlgn="auto">
                <a:lnSpc>
                  <a:spcPts val="2520"/>
                </a:lnSpc>
                <a:spcBef>
                  <a:spcPts val="0"/>
                </a:spcBef>
                <a:spcAft>
                  <a:spcPts val="0"/>
                </a:spcAft>
                <a:buClrTx/>
                <a:buSzTx/>
                <a:buFontTx/>
                <a:buNone/>
                <a:defRPr/>
              </a:pPr>
              <a:r>
                <a:rPr lang="zh-CN" altLang="en-US"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根据提示，简述课文主要内容</a:t>
              </a:r>
              <a:endParaRPr lang="zh-CN" altLang="en-US"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marL="0" marR="0" algn="ctr" defTabSz="914400" rtl="0" fontAlgn="auto">
                <a:lnSpc>
                  <a:spcPts val="2520"/>
                </a:lnSpc>
                <a:spcBef>
                  <a:spcPts val="0"/>
                </a:spcBef>
                <a:spcAft>
                  <a:spcPts val="0"/>
                </a:spcAft>
                <a:buClrTx/>
                <a:buSzTx/>
                <a:buFontTx/>
                <a:buNone/>
                <a:defRPr/>
              </a:pPr>
              <a:endParaRPr lang="en-US" altLang="zh-CN" sz="28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15" name="圆角矩形 14"/>
            <p:cNvSpPr/>
            <p:nvPr/>
          </p:nvSpPr>
          <p:spPr>
            <a:xfrm>
              <a:off x="-3197" y="3732"/>
              <a:ext cx="17738" cy="1201"/>
            </a:xfrm>
            <a:prstGeom prst="roundRect">
              <a:avLst/>
            </a:prstGeom>
            <a:noFill/>
            <a:ln w="19050">
              <a:solidFill>
                <a:srgbClr val="B8975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3"/>
    </p:custData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818515" y="153416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818515" y="153670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18515" y="153670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1"/>
            <a:stretch>
              <a:fillRect/>
            </a:stretch>
          </p:blipFill>
          <p:spPr>
            <a:xfrm>
              <a:off x="584" y="3308"/>
              <a:ext cx="1338" cy="1338"/>
            </a:xfrm>
            <a:prstGeom prst="rect">
              <a:avLst/>
            </a:prstGeom>
          </p:spPr>
        </p:pic>
      </p:grpSp>
      <p:sp>
        <p:nvSpPr>
          <p:cNvPr id="31" name="文本框 7"/>
          <p:cNvSpPr txBox="1"/>
          <p:nvPr/>
        </p:nvSpPr>
        <p:spPr>
          <a:xfrm>
            <a:off x="1672590" y="1489710"/>
            <a:ext cx="9725660" cy="95313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雪降落下来了，像柳絮一般的雪，像芦花一般的雪，像</a:t>
            </a:r>
            <a:endPar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a:p>
            <a:pPr marR="0" defTabSz="914400">
              <a:buClrTx/>
              <a:buSzTx/>
              <a:buFontTx/>
              <a:buNone/>
              <a:defRPr/>
            </a:pPr>
            <a:r>
              <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蒲公英的带绒毛的种子在风中飞，雪降落下来了。</a:t>
            </a:r>
            <a:endPar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p:txBody>
      </p:sp>
      <p:sp>
        <p:nvSpPr>
          <p:cNvPr id="19" name="圆角矩形 18"/>
          <p:cNvSpPr/>
          <p:nvPr/>
        </p:nvSpPr>
        <p:spPr>
          <a:xfrm>
            <a:off x="821055" y="282956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821055" y="283210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21055" y="2832100"/>
            <a:ext cx="852170" cy="889000"/>
            <a:chOff x="584" y="3246"/>
            <a:chExt cx="1342" cy="1400"/>
          </a:xfrm>
        </p:grpSpPr>
        <p:sp>
          <p:nvSpPr>
            <p:cNvPr id="24" name="椭圆 23"/>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我卡通1压缩"/>
            <p:cNvPicPr>
              <a:picLocks noChangeAspect="1"/>
            </p:cNvPicPr>
            <p:nvPr/>
          </p:nvPicPr>
          <p:blipFill>
            <a:blip r:embed="rId1"/>
            <a:stretch>
              <a:fillRect/>
            </a:stretch>
          </p:blipFill>
          <p:spPr>
            <a:xfrm>
              <a:off x="584" y="3308"/>
              <a:ext cx="1338" cy="1338"/>
            </a:xfrm>
            <a:prstGeom prst="rect">
              <a:avLst/>
            </a:prstGeom>
          </p:spPr>
        </p:pic>
      </p:grpSp>
      <p:sp>
        <p:nvSpPr>
          <p:cNvPr id="28" name="文本框 7"/>
          <p:cNvSpPr txBox="1"/>
          <p:nvPr/>
        </p:nvSpPr>
        <p:spPr>
          <a:xfrm>
            <a:off x="1673860" y="2990215"/>
            <a:ext cx="857631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rPr>
              <a:t>像……一般的雪</a:t>
            </a:r>
            <a:endPar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endParaRPr>
          </a:p>
        </p:txBody>
      </p:sp>
      <p:sp>
        <p:nvSpPr>
          <p:cNvPr id="29" name="圆角矩形 28"/>
          <p:cNvSpPr/>
          <p:nvPr/>
        </p:nvSpPr>
        <p:spPr>
          <a:xfrm>
            <a:off x="821055" y="416179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821055" y="416433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21055" y="4164330"/>
            <a:ext cx="852170" cy="889000"/>
            <a:chOff x="584" y="3246"/>
            <a:chExt cx="1342" cy="1400"/>
          </a:xfrm>
        </p:grpSpPr>
        <p:sp>
          <p:nvSpPr>
            <p:cNvPr id="33" name="椭圆 32"/>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descr="我卡通1压缩"/>
            <p:cNvPicPr>
              <a:picLocks noChangeAspect="1"/>
            </p:cNvPicPr>
            <p:nvPr/>
          </p:nvPicPr>
          <p:blipFill>
            <a:blip r:embed="rId1"/>
            <a:stretch>
              <a:fillRect/>
            </a:stretch>
          </p:blipFill>
          <p:spPr>
            <a:xfrm>
              <a:off x="584" y="3308"/>
              <a:ext cx="1338" cy="1338"/>
            </a:xfrm>
            <a:prstGeom prst="rect">
              <a:avLst/>
            </a:prstGeom>
          </p:spPr>
        </p:pic>
      </p:grpSp>
      <p:sp>
        <p:nvSpPr>
          <p:cNvPr id="35" name="文本框 7"/>
          <p:cNvSpPr txBox="1"/>
          <p:nvPr/>
        </p:nvSpPr>
        <p:spPr>
          <a:xfrm>
            <a:off x="1676400" y="4324350"/>
            <a:ext cx="9725025"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沉默啊！沉默啊！不在沉默中爆发，就在沉默中灭亡。</a:t>
            </a:r>
            <a:endPar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p:txBody>
      </p:sp>
      <p:sp>
        <p:nvSpPr>
          <p:cNvPr id="36" name="圆角矩形 35"/>
          <p:cNvSpPr/>
          <p:nvPr/>
        </p:nvSpPr>
        <p:spPr>
          <a:xfrm>
            <a:off x="818515" y="549402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818515" y="549656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818515" y="5496560"/>
            <a:ext cx="852170" cy="889000"/>
            <a:chOff x="584" y="3246"/>
            <a:chExt cx="1342" cy="1400"/>
          </a:xfrm>
        </p:grpSpPr>
        <p:sp>
          <p:nvSpPr>
            <p:cNvPr id="39" name="椭圆 38"/>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descr="我卡通1压缩"/>
            <p:cNvPicPr>
              <a:picLocks noChangeAspect="1"/>
            </p:cNvPicPr>
            <p:nvPr/>
          </p:nvPicPr>
          <p:blipFill>
            <a:blip r:embed="rId1"/>
            <a:stretch>
              <a:fillRect/>
            </a:stretch>
          </p:blipFill>
          <p:spPr>
            <a:xfrm>
              <a:off x="584" y="3308"/>
              <a:ext cx="1338" cy="1338"/>
            </a:xfrm>
            <a:prstGeom prst="rect">
              <a:avLst/>
            </a:prstGeom>
          </p:spPr>
        </p:pic>
      </p:grpSp>
      <p:sp>
        <p:nvSpPr>
          <p:cNvPr id="41" name="文本框 7"/>
          <p:cNvSpPr txBox="1"/>
          <p:nvPr/>
        </p:nvSpPr>
        <p:spPr>
          <a:xfrm>
            <a:off x="1673860" y="5659120"/>
            <a:ext cx="856869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rPr>
              <a:t>沉默</a:t>
            </a:r>
            <a:endPar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endParaRPr>
          </a:p>
        </p:txBody>
      </p:sp>
      <p:grpSp>
        <p:nvGrpSpPr>
          <p:cNvPr id="4" name="组合 3"/>
          <p:cNvGrpSpPr/>
          <p:nvPr/>
        </p:nvGrpSpPr>
        <p:grpSpPr>
          <a:xfrm>
            <a:off x="2425065" y="740410"/>
            <a:ext cx="7294880" cy="650240"/>
            <a:chOff x="3302" y="3426"/>
            <a:chExt cx="10274" cy="632"/>
          </a:xfrm>
        </p:grpSpPr>
        <p:sp>
          <p:nvSpPr>
            <p:cNvPr id="7" name="圆角矩形 6"/>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请划出下列语段中使用反复修辞方法的句子或短语</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5" name="文本框 7"/>
          <p:cNvSpPr txBox="1"/>
          <p:nvPr/>
        </p:nvSpPr>
        <p:spPr>
          <a:xfrm>
            <a:off x="165735" y="213995"/>
            <a:ext cx="274002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702310"/>
            <a:ext cx="104013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2396 -0.00601852 L 0.807865 -0.00462963 " pathEditMode="relative" rAng="0" ptsTypes="">
                                      <p:cBhvr>
                                        <p:cTn id="6" dur="500" fill="hold"/>
                                        <p:tgtEl>
                                          <p:spTgt spid="6"/>
                                        </p:tgtEl>
                                        <p:attrNameLst>
                                          <p:attrName>ppt_x</p:attrName>
                                          <p:attrName>ppt_y</p:attrName>
                                        </p:attrNameLst>
                                      </p:cBhvr>
                                      <p:rCtr x="359" y="0"/>
                                    </p:animMotion>
                                  </p:childTnLst>
                                </p:cTn>
                              </p:par>
                              <p:par>
                                <p:cTn id="7" presetID="2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
                                        <p:tgtEl>
                                          <p:spTgt spid="2"/>
                                        </p:tgtEl>
                                      </p:cBhvr>
                                    </p:animEffect>
                                  </p:childTnLst>
                                  <p:subTnLst>
                                    <p:audio>
                                      <p:cMediaNode>
                                        <p:cTn display="1" masterRel="sameClick">
                                          <p:stCondLst>
                                            <p:cond evt="begin" delay="0">
                                              <p:tn val="7"/>
                                            </p:cond>
                                          </p:stCondLst>
                                          <p:endCondLst>
                                            <p:cond evt="onStopAudio" delay="0">
                                              <p:tgtEl>
                                                <p:sldTgt/>
                                              </p:tgtEl>
                                            </p:cond>
                                          </p:endCondLst>
                                        </p:cTn>
                                        <p:tgtEl>
                                          <p:sndTgt r:embed="rId3"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wipe(left)">
                                      <p:cBhvr>
                                        <p:cTn id="12" dur="500"/>
                                        <p:tgtEl>
                                          <p:spTgt spid="31">
                                            <p:txEl>
                                              <p:pRg st="0" end="0"/>
                                            </p:txEl>
                                          </p:spTgt>
                                        </p:tgtEl>
                                      </p:cBhvr>
                                    </p:animEffect>
                                  </p:childTnLst>
                                </p:cTn>
                              </p:par>
                              <p:par>
                                <p:cTn id="13" presetID="22" presetClass="entr" presetSubtype="8" fill="hold" nodeType="withEffect">
                                  <p:stCondLst>
                                    <p:cond delay="200"/>
                                  </p:stCondLst>
                                  <p:childTnLst>
                                    <p:set>
                                      <p:cBhvr>
                                        <p:cTn id="14" dur="1" fill="hold">
                                          <p:stCondLst>
                                            <p:cond delay="0"/>
                                          </p:stCondLst>
                                        </p:cTn>
                                        <p:tgtEl>
                                          <p:spTgt spid="31">
                                            <p:txEl>
                                              <p:pRg st="1" end="1"/>
                                            </p:txEl>
                                          </p:spTgt>
                                        </p:tgtEl>
                                        <p:attrNameLst>
                                          <p:attrName>style.visibility</p:attrName>
                                        </p:attrNameLst>
                                      </p:cBhvr>
                                      <p:to>
                                        <p:strVal val="visible"/>
                                      </p:to>
                                    </p:set>
                                    <p:animEffect transition="in" filter="wipe(left)">
                                      <p:cBhvr>
                                        <p:cTn id="15" dur="500"/>
                                        <p:tgtEl>
                                          <p:spTgt spid="3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0172396 -0.00601852 L 0.807865 -0.00462963 " pathEditMode="relative" rAng="0" ptsTypes="">
                                      <p:cBhvr>
                                        <p:cTn id="19" dur="500" fill="hold"/>
                                        <p:tgtEl>
                                          <p:spTgt spid="23"/>
                                        </p:tgtEl>
                                        <p:attrNameLst>
                                          <p:attrName>ppt_x</p:attrName>
                                          <p:attrName>ppt_y</p:attrName>
                                        </p:attrNameLst>
                                      </p:cBhvr>
                                      <p:rCtr x="359" y="0"/>
                                    </p:animMotion>
                                  </p:childTnLst>
                                </p:cTn>
                              </p:par>
                              <p:par>
                                <p:cTn id="20" presetID="22" presetClass="entr" presetSubtype="8"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subTnLst>
                                    <p:audio>
                                      <p:cMediaNode>
                                        <p:cTn display="1" masterRel="sameClick">
                                          <p:stCondLst>
                                            <p:cond evt="begin" delay="0">
                                              <p:tn val="20"/>
                                            </p:cond>
                                          </p:stCondLst>
                                          <p:endCondLst>
                                            <p:cond evt="onStopAudio" delay="0">
                                              <p:tgtEl>
                                                <p:sldTgt/>
                                              </p:tgtEl>
                                            </p:cond>
                                          </p:endCondLst>
                                        </p:cTn>
                                        <p:tgtEl>
                                          <p:sndTgt r:embed="rId3" name="click.wav"/>
                                        </p:tgtEl>
                                      </p:cMediaNode>
                                    </p:audio>
                                  </p:subTnLst>
                                </p:cTn>
                              </p:par>
                              <p:par>
                                <p:cTn id="23" presetID="22" presetClass="entr" presetSubtype="8" fill="hold" nodeType="withEffect">
                                  <p:stCondLst>
                                    <p:cond delay="200"/>
                                  </p:stCondLst>
                                  <p:childTnLst>
                                    <p:set>
                                      <p:cBhvr>
                                        <p:cTn id="24" dur="1" fill="hold">
                                          <p:stCondLst>
                                            <p:cond delay="0"/>
                                          </p:stCondLst>
                                        </p:cTn>
                                        <p:tgtEl>
                                          <p:spTgt spid="28">
                                            <p:txEl>
                                              <p:pRg st="0" end="0"/>
                                            </p:txEl>
                                          </p:spTgt>
                                        </p:tgtEl>
                                        <p:attrNameLst>
                                          <p:attrName>style.visibility</p:attrName>
                                        </p:attrNameLst>
                                      </p:cBhvr>
                                      <p:to>
                                        <p:strVal val="visible"/>
                                      </p:to>
                                    </p:set>
                                    <p:animEffect transition="in" filter="wipe(left)">
                                      <p:cBhvr>
                                        <p:cTn id="25" dur="500"/>
                                        <p:tgtEl>
                                          <p:spTgt spid="2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0172396 -0.00601852 L 0.807865 -0.00462963 " pathEditMode="relative" rAng="0" ptsTypes="">
                                      <p:cBhvr>
                                        <p:cTn id="29" dur="500" fill="hold"/>
                                        <p:tgtEl>
                                          <p:spTgt spid="32"/>
                                        </p:tgtEl>
                                        <p:attrNameLst>
                                          <p:attrName>ppt_x</p:attrName>
                                          <p:attrName>ppt_y</p:attrName>
                                        </p:attrNameLst>
                                      </p:cBhvr>
                                      <p:rCtr x="359" y="0"/>
                                    </p:animMotion>
                                  </p:childTnLst>
                                </p:cTn>
                              </p:par>
                              <p:par>
                                <p:cTn id="30" presetID="22" presetClass="entr" presetSubtype="8"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subTnLst>
                                    <p:audio>
                                      <p:cMediaNode>
                                        <p:cTn display="1" masterRel="sameClick">
                                          <p:stCondLst>
                                            <p:cond evt="begin" delay="0">
                                              <p:tn val="30"/>
                                            </p:cond>
                                          </p:stCondLst>
                                          <p:endCondLst>
                                            <p:cond evt="onStopAudio" delay="0">
                                              <p:tgtEl>
                                                <p:sldTgt/>
                                              </p:tgtEl>
                                            </p:cond>
                                          </p:endCondLst>
                                        </p:cTn>
                                        <p:tgtEl>
                                          <p:sndTgt r:embed="rId3" name="click.wav"/>
                                        </p:tgtEl>
                                      </p:cMediaNode>
                                    </p:audio>
                                  </p:subTnLst>
                                </p:cTn>
                              </p:par>
                              <p:par>
                                <p:cTn id="33" presetID="22" presetClass="entr" presetSubtype="8" fill="hold" nodeType="withEffect">
                                  <p:stCondLst>
                                    <p:cond delay="200"/>
                                  </p:stCondLst>
                                  <p:childTnLst>
                                    <p:set>
                                      <p:cBhvr>
                                        <p:cTn id="34" dur="1" fill="hold">
                                          <p:stCondLst>
                                            <p:cond delay="0"/>
                                          </p:stCondLst>
                                        </p:cTn>
                                        <p:tgtEl>
                                          <p:spTgt spid="35">
                                            <p:txEl>
                                              <p:pRg st="0" end="0"/>
                                            </p:txEl>
                                          </p:spTgt>
                                        </p:tgtEl>
                                        <p:attrNameLst>
                                          <p:attrName>style.visibility</p:attrName>
                                        </p:attrNameLst>
                                      </p:cBhvr>
                                      <p:to>
                                        <p:strVal val="visible"/>
                                      </p:to>
                                    </p:set>
                                    <p:animEffect transition="in" filter="wipe(left)">
                                      <p:cBhvr>
                                        <p:cTn id="35" dur="500"/>
                                        <p:tgtEl>
                                          <p:spTgt spid="3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0.0172396 -0.00601852 L 0.807865 -0.00462963 " pathEditMode="relative" rAng="0" ptsTypes="">
                                      <p:cBhvr>
                                        <p:cTn id="39" dur="500" fill="hold"/>
                                        <p:tgtEl>
                                          <p:spTgt spid="38"/>
                                        </p:tgtEl>
                                        <p:attrNameLst>
                                          <p:attrName>ppt_x</p:attrName>
                                          <p:attrName>ppt_y</p:attrName>
                                        </p:attrNameLst>
                                      </p:cBhvr>
                                      <p:rCtr x="359" y="0"/>
                                    </p:animMotion>
                                  </p:childTnLst>
                                </p:cTn>
                              </p:par>
                              <p:par>
                                <p:cTn id="40" presetID="22" presetClass="entr" presetSubtype="8"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subTnLst>
                                    <p:audio>
                                      <p:cMediaNode>
                                        <p:cTn display="1" masterRel="sameClick">
                                          <p:stCondLst>
                                            <p:cond evt="begin" delay="0">
                                              <p:tn val="40"/>
                                            </p:cond>
                                          </p:stCondLst>
                                          <p:endCondLst>
                                            <p:cond evt="onStopAudio" delay="0">
                                              <p:tgtEl>
                                                <p:sldTgt/>
                                              </p:tgtEl>
                                            </p:cond>
                                          </p:endCondLst>
                                        </p:cTn>
                                        <p:tgtEl>
                                          <p:sndTgt r:embed="rId3" name="click.wav"/>
                                        </p:tgtEl>
                                      </p:cMediaNode>
                                    </p:audio>
                                  </p:subTnLst>
                                </p:cTn>
                              </p:par>
                              <p:par>
                                <p:cTn id="43" presetID="22" presetClass="entr" presetSubtype="8" fill="hold" nodeType="withEffect">
                                  <p:stCondLst>
                                    <p:cond delay="200"/>
                                  </p:stCondLst>
                                  <p:childTnLst>
                                    <p:set>
                                      <p:cBhvr>
                                        <p:cTn id="44" dur="1" fill="hold">
                                          <p:stCondLst>
                                            <p:cond delay="0"/>
                                          </p:stCondLst>
                                        </p:cTn>
                                        <p:tgtEl>
                                          <p:spTgt spid="41">
                                            <p:txEl>
                                              <p:pRg st="0" end="0"/>
                                            </p:txEl>
                                          </p:spTgt>
                                        </p:tgtEl>
                                        <p:attrNameLst>
                                          <p:attrName>style.visibility</p:attrName>
                                        </p:attrNameLst>
                                      </p:cBhvr>
                                      <p:to>
                                        <p:strVal val="visible"/>
                                      </p:to>
                                    </p:set>
                                    <p:animEffect transition="in" filter="wipe(left)">
                                      <p:cBhvr>
                                        <p:cTn id="45"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0" grpId="0" bldLvl="0" animBg="1"/>
      <p:bldP spid="30" grpId="0" bldLvl="0" animBg="1"/>
      <p:bldP spid="37"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818515" y="153416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818515" y="153670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18515" y="153670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1"/>
            <a:stretch>
              <a:fillRect/>
            </a:stretch>
          </p:blipFill>
          <p:spPr>
            <a:xfrm>
              <a:off x="584" y="3308"/>
              <a:ext cx="1338" cy="1338"/>
            </a:xfrm>
            <a:prstGeom prst="rect">
              <a:avLst/>
            </a:prstGeom>
          </p:spPr>
        </p:pic>
      </p:grpSp>
      <p:sp>
        <p:nvSpPr>
          <p:cNvPr id="31" name="文本框 7"/>
          <p:cNvSpPr txBox="1"/>
          <p:nvPr/>
        </p:nvSpPr>
        <p:spPr>
          <a:xfrm>
            <a:off x="1672590" y="1489710"/>
            <a:ext cx="9725660" cy="95313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南国的红豆啊，红得活泼，像泉水的叮咚，让人清爽。</a:t>
            </a:r>
            <a:endPar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a:p>
            <a:pPr marR="0" defTabSz="914400">
              <a:buClrTx/>
              <a:buSzTx/>
              <a:buFontTx/>
              <a:buNone/>
              <a:defRPr/>
            </a:pPr>
            <a:r>
              <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南国的红豆啊，红得艳丽，像朝阳的初生，让人神往。</a:t>
            </a:r>
            <a:endParaRPr lang="zh-CN" sz="28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p:txBody>
      </p:sp>
      <p:sp>
        <p:nvSpPr>
          <p:cNvPr id="19" name="圆角矩形 18"/>
          <p:cNvSpPr/>
          <p:nvPr/>
        </p:nvSpPr>
        <p:spPr>
          <a:xfrm>
            <a:off x="821055" y="282956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821055" y="283210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21055" y="2832100"/>
            <a:ext cx="852170" cy="889000"/>
            <a:chOff x="584" y="3246"/>
            <a:chExt cx="1342" cy="1400"/>
          </a:xfrm>
        </p:grpSpPr>
        <p:sp>
          <p:nvSpPr>
            <p:cNvPr id="24" name="椭圆 23"/>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我卡通1压缩"/>
            <p:cNvPicPr>
              <a:picLocks noChangeAspect="1"/>
            </p:cNvPicPr>
            <p:nvPr/>
          </p:nvPicPr>
          <p:blipFill>
            <a:blip r:embed="rId1"/>
            <a:stretch>
              <a:fillRect/>
            </a:stretch>
          </p:blipFill>
          <p:spPr>
            <a:xfrm>
              <a:off x="584" y="3308"/>
              <a:ext cx="1338" cy="1338"/>
            </a:xfrm>
            <a:prstGeom prst="rect">
              <a:avLst/>
            </a:prstGeom>
          </p:spPr>
        </p:pic>
      </p:grpSp>
      <p:sp>
        <p:nvSpPr>
          <p:cNvPr id="28" name="文本框 7"/>
          <p:cNvSpPr txBox="1"/>
          <p:nvPr/>
        </p:nvSpPr>
        <p:spPr>
          <a:xfrm>
            <a:off x="1673860" y="2990215"/>
            <a:ext cx="857631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rPr>
              <a:t>南国的红豆啊，红得……，像……，让人……</a:t>
            </a:r>
            <a:endPar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endParaRPr>
          </a:p>
        </p:txBody>
      </p:sp>
      <p:sp>
        <p:nvSpPr>
          <p:cNvPr id="29" name="圆角矩形 28"/>
          <p:cNvSpPr/>
          <p:nvPr/>
        </p:nvSpPr>
        <p:spPr>
          <a:xfrm>
            <a:off x="821055" y="416179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821055" y="416433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21055" y="4164330"/>
            <a:ext cx="852170" cy="889000"/>
            <a:chOff x="584" y="3246"/>
            <a:chExt cx="1342" cy="1400"/>
          </a:xfrm>
        </p:grpSpPr>
        <p:sp>
          <p:nvSpPr>
            <p:cNvPr id="33" name="椭圆 32"/>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descr="我卡通1压缩"/>
            <p:cNvPicPr>
              <a:picLocks noChangeAspect="1"/>
            </p:cNvPicPr>
            <p:nvPr/>
          </p:nvPicPr>
          <p:blipFill>
            <a:blip r:embed="rId1"/>
            <a:stretch>
              <a:fillRect/>
            </a:stretch>
          </p:blipFill>
          <p:spPr>
            <a:xfrm>
              <a:off x="584" y="3308"/>
              <a:ext cx="1338" cy="1338"/>
            </a:xfrm>
            <a:prstGeom prst="rect">
              <a:avLst/>
            </a:prstGeom>
          </p:spPr>
        </p:pic>
      </p:grpSp>
      <p:sp>
        <p:nvSpPr>
          <p:cNvPr id="35" name="文本框 7"/>
          <p:cNvSpPr txBox="1"/>
          <p:nvPr/>
        </p:nvSpPr>
        <p:spPr>
          <a:xfrm>
            <a:off x="1668145" y="4192270"/>
            <a:ext cx="9725025" cy="82994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4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风雪一天比一天大，人们的干劲一天比一天猛，砍下的毛竹一天</a:t>
            </a:r>
            <a:endParaRPr lang="zh-CN" sz="24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a:p>
            <a:pPr marR="0" defTabSz="914400">
              <a:buClrTx/>
              <a:buSzTx/>
              <a:buFontTx/>
              <a:buNone/>
              <a:defRPr/>
            </a:pPr>
            <a:r>
              <a:rPr lang="zh-CN" sz="24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rPr>
              <a:t>一天堆得高，架在两座高山之间的毛竹，也一天比一天往上长。</a:t>
            </a:r>
            <a:endParaRPr lang="zh-CN" sz="2400" b="1" dirty="0">
              <a:ln w="22225">
                <a:noFill/>
                <a:prstDash val="solid"/>
              </a:ln>
              <a:solidFill>
                <a:schemeClr val="bg1"/>
              </a:solidFill>
              <a:effectLst/>
              <a:latin typeface="思源黑体 CN Regular" panose="020B0500000000000000" pitchFamily="34" charset="-122"/>
              <a:ea typeface="思源黑体 CN Regular" panose="020B0500000000000000" pitchFamily="34" charset="-122"/>
              <a:sym typeface="+mn-ea"/>
            </a:endParaRPr>
          </a:p>
        </p:txBody>
      </p:sp>
      <p:sp>
        <p:nvSpPr>
          <p:cNvPr id="36" name="圆角矩形 35"/>
          <p:cNvSpPr/>
          <p:nvPr/>
        </p:nvSpPr>
        <p:spPr>
          <a:xfrm>
            <a:off x="818515" y="5494020"/>
            <a:ext cx="1057973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818515" y="5496560"/>
            <a:ext cx="1058037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818515" y="5496560"/>
            <a:ext cx="852170" cy="889000"/>
            <a:chOff x="584" y="3246"/>
            <a:chExt cx="1342" cy="1400"/>
          </a:xfrm>
        </p:grpSpPr>
        <p:sp>
          <p:nvSpPr>
            <p:cNvPr id="39" name="椭圆 38"/>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descr="我卡通1压缩"/>
            <p:cNvPicPr>
              <a:picLocks noChangeAspect="1"/>
            </p:cNvPicPr>
            <p:nvPr/>
          </p:nvPicPr>
          <p:blipFill>
            <a:blip r:embed="rId1"/>
            <a:stretch>
              <a:fillRect/>
            </a:stretch>
          </p:blipFill>
          <p:spPr>
            <a:xfrm>
              <a:off x="584" y="3308"/>
              <a:ext cx="1338" cy="1338"/>
            </a:xfrm>
            <a:prstGeom prst="rect">
              <a:avLst/>
            </a:prstGeom>
          </p:spPr>
        </p:pic>
      </p:grpSp>
      <p:sp>
        <p:nvSpPr>
          <p:cNvPr id="41" name="文本框 7"/>
          <p:cNvSpPr txBox="1"/>
          <p:nvPr/>
        </p:nvSpPr>
        <p:spPr>
          <a:xfrm>
            <a:off x="1673860" y="5659120"/>
            <a:ext cx="8568690" cy="52197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rPr>
              <a:t>一天比一天</a:t>
            </a:r>
            <a:endParaRPr lang="zh-CN" sz="2800" b="1" dirty="0">
              <a:ln w="22225">
                <a:noFill/>
                <a:prstDash val="solid"/>
              </a:ln>
              <a:solidFill>
                <a:srgbClr val="FF0000"/>
              </a:solidFill>
              <a:effectLst/>
              <a:latin typeface="思源黑体 CN Regular" panose="020B0500000000000000" pitchFamily="34" charset="-122"/>
              <a:ea typeface="思源黑体 CN Regular" panose="020B0500000000000000" pitchFamily="34" charset="-122"/>
              <a:sym typeface="+mn-ea"/>
            </a:endParaRPr>
          </a:p>
        </p:txBody>
      </p:sp>
      <p:grpSp>
        <p:nvGrpSpPr>
          <p:cNvPr id="4" name="组合 3"/>
          <p:cNvGrpSpPr/>
          <p:nvPr/>
        </p:nvGrpSpPr>
        <p:grpSpPr>
          <a:xfrm>
            <a:off x="2425065" y="740410"/>
            <a:ext cx="7294880" cy="650240"/>
            <a:chOff x="3302" y="3426"/>
            <a:chExt cx="10274" cy="632"/>
          </a:xfrm>
        </p:grpSpPr>
        <p:sp>
          <p:nvSpPr>
            <p:cNvPr id="7" name="圆角矩形 6"/>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请划出下列语段中使用反复修辞方法的句子或短语</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5" name="文本框 7"/>
          <p:cNvSpPr txBox="1"/>
          <p:nvPr/>
        </p:nvSpPr>
        <p:spPr>
          <a:xfrm>
            <a:off x="165735" y="213995"/>
            <a:ext cx="274002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702310"/>
            <a:ext cx="104013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2396 -0.00601852 L 0.807865 -0.00462963 " pathEditMode="relative" rAng="0" ptsTypes="">
                                      <p:cBhvr>
                                        <p:cTn id="6" dur="500" fill="hold"/>
                                        <p:tgtEl>
                                          <p:spTgt spid="6"/>
                                        </p:tgtEl>
                                        <p:attrNameLst>
                                          <p:attrName>ppt_x</p:attrName>
                                          <p:attrName>ppt_y</p:attrName>
                                        </p:attrNameLst>
                                      </p:cBhvr>
                                      <p:rCtr x="359" y="0"/>
                                    </p:animMotion>
                                  </p:childTnLst>
                                </p:cTn>
                              </p:par>
                              <p:par>
                                <p:cTn id="7" presetID="2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
                                        <p:tgtEl>
                                          <p:spTgt spid="2"/>
                                        </p:tgtEl>
                                      </p:cBhvr>
                                    </p:animEffect>
                                  </p:childTnLst>
                                  <p:subTnLst>
                                    <p:audio>
                                      <p:cMediaNode>
                                        <p:cTn display="1" masterRel="sameClick">
                                          <p:stCondLst>
                                            <p:cond evt="begin" delay="0">
                                              <p:tn val="7"/>
                                            </p:cond>
                                          </p:stCondLst>
                                          <p:endCondLst>
                                            <p:cond evt="onStopAudio" delay="0">
                                              <p:tgtEl>
                                                <p:sldTgt/>
                                              </p:tgtEl>
                                            </p:cond>
                                          </p:endCondLst>
                                        </p:cTn>
                                        <p:tgtEl>
                                          <p:sndTgt r:embed="rId3"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wipe(left)">
                                      <p:cBhvr>
                                        <p:cTn id="12" dur="500"/>
                                        <p:tgtEl>
                                          <p:spTgt spid="31">
                                            <p:txEl>
                                              <p:pRg st="0" end="0"/>
                                            </p:txEl>
                                          </p:spTgt>
                                        </p:tgtEl>
                                      </p:cBhvr>
                                    </p:animEffect>
                                  </p:childTnLst>
                                </p:cTn>
                              </p:par>
                              <p:par>
                                <p:cTn id="13" presetID="22" presetClass="entr" presetSubtype="8" fill="hold" nodeType="withEffect">
                                  <p:stCondLst>
                                    <p:cond delay="200"/>
                                  </p:stCondLst>
                                  <p:childTnLst>
                                    <p:set>
                                      <p:cBhvr>
                                        <p:cTn id="14" dur="1" fill="hold">
                                          <p:stCondLst>
                                            <p:cond delay="0"/>
                                          </p:stCondLst>
                                        </p:cTn>
                                        <p:tgtEl>
                                          <p:spTgt spid="31">
                                            <p:txEl>
                                              <p:pRg st="1" end="1"/>
                                            </p:txEl>
                                          </p:spTgt>
                                        </p:tgtEl>
                                        <p:attrNameLst>
                                          <p:attrName>style.visibility</p:attrName>
                                        </p:attrNameLst>
                                      </p:cBhvr>
                                      <p:to>
                                        <p:strVal val="visible"/>
                                      </p:to>
                                    </p:set>
                                    <p:animEffect transition="in" filter="wipe(left)">
                                      <p:cBhvr>
                                        <p:cTn id="15" dur="500"/>
                                        <p:tgtEl>
                                          <p:spTgt spid="3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0172396 -0.00601852 L 0.807865 -0.00462963 " pathEditMode="relative" rAng="0" ptsTypes="">
                                      <p:cBhvr>
                                        <p:cTn id="19" dur="500" fill="hold"/>
                                        <p:tgtEl>
                                          <p:spTgt spid="23"/>
                                        </p:tgtEl>
                                        <p:attrNameLst>
                                          <p:attrName>ppt_x</p:attrName>
                                          <p:attrName>ppt_y</p:attrName>
                                        </p:attrNameLst>
                                      </p:cBhvr>
                                      <p:rCtr x="359" y="0"/>
                                    </p:animMotion>
                                  </p:childTnLst>
                                </p:cTn>
                              </p:par>
                              <p:par>
                                <p:cTn id="20" presetID="22" presetClass="entr" presetSubtype="8"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subTnLst>
                                    <p:audio>
                                      <p:cMediaNode>
                                        <p:cTn display="1" masterRel="sameClick">
                                          <p:stCondLst>
                                            <p:cond evt="begin" delay="0">
                                              <p:tn val="20"/>
                                            </p:cond>
                                          </p:stCondLst>
                                          <p:endCondLst>
                                            <p:cond evt="onStopAudio" delay="0">
                                              <p:tgtEl>
                                                <p:sldTgt/>
                                              </p:tgtEl>
                                            </p:cond>
                                          </p:endCondLst>
                                        </p:cTn>
                                        <p:tgtEl>
                                          <p:sndTgt r:embed="rId3" name="click.wav"/>
                                        </p:tgtEl>
                                      </p:cMediaNode>
                                    </p:audio>
                                  </p:subTnLst>
                                </p:cTn>
                              </p:par>
                              <p:par>
                                <p:cTn id="23" presetID="22" presetClass="entr" presetSubtype="8" fill="hold" nodeType="withEffect">
                                  <p:stCondLst>
                                    <p:cond delay="200"/>
                                  </p:stCondLst>
                                  <p:childTnLst>
                                    <p:set>
                                      <p:cBhvr>
                                        <p:cTn id="24" dur="1" fill="hold">
                                          <p:stCondLst>
                                            <p:cond delay="0"/>
                                          </p:stCondLst>
                                        </p:cTn>
                                        <p:tgtEl>
                                          <p:spTgt spid="28">
                                            <p:txEl>
                                              <p:pRg st="0" end="0"/>
                                            </p:txEl>
                                          </p:spTgt>
                                        </p:tgtEl>
                                        <p:attrNameLst>
                                          <p:attrName>style.visibility</p:attrName>
                                        </p:attrNameLst>
                                      </p:cBhvr>
                                      <p:to>
                                        <p:strVal val="visible"/>
                                      </p:to>
                                    </p:set>
                                    <p:animEffect transition="in" filter="wipe(left)">
                                      <p:cBhvr>
                                        <p:cTn id="25" dur="500"/>
                                        <p:tgtEl>
                                          <p:spTgt spid="2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0172396 -0.00601852 L 0.807865 -0.00462963 " pathEditMode="relative" rAng="0" ptsTypes="">
                                      <p:cBhvr>
                                        <p:cTn id="29" dur="500" fill="hold"/>
                                        <p:tgtEl>
                                          <p:spTgt spid="32"/>
                                        </p:tgtEl>
                                        <p:attrNameLst>
                                          <p:attrName>ppt_x</p:attrName>
                                          <p:attrName>ppt_y</p:attrName>
                                        </p:attrNameLst>
                                      </p:cBhvr>
                                      <p:rCtr x="359" y="0"/>
                                    </p:animMotion>
                                  </p:childTnLst>
                                </p:cTn>
                              </p:par>
                              <p:par>
                                <p:cTn id="30" presetID="22" presetClass="entr" presetSubtype="8"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subTnLst>
                                    <p:audio>
                                      <p:cMediaNode>
                                        <p:cTn display="1" masterRel="sameClick">
                                          <p:stCondLst>
                                            <p:cond evt="begin" delay="0">
                                              <p:tn val="30"/>
                                            </p:cond>
                                          </p:stCondLst>
                                          <p:endCondLst>
                                            <p:cond evt="onStopAudio" delay="0">
                                              <p:tgtEl>
                                                <p:sldTgt/>
                                              </p:tgtEl>
                                            </p:cond>
                                          </p:endCondLst>
                                        </p:cTn>
                                        <p:tgtEl>
                                          <p:sndTgt r:embed="rId3" name="click.wav"/>
                                        </p:tgtEl>
                                      </p:cMediaNode>
                                    </p:audio>
                                  </p:subTnLst>
                                </p:cTn>
                              </p:par>
                              <p:par>
                                <p:cTn id="33" presetID="22" presetClass="entr" presetSubtype="8" fill="hold" nodeType="withEffect">
                                  <p:stCondLst>
                                    <p:cond delay="200"/>
                                  </p:stCondLst>
                                  <p:childTnLst>
                                    <p:set>
                                      <p:cBhvr>
                                        <p:cTn id="34" dur="1" fill="hold">
                                          <p:stCondLst>
                                            <p:cond delay="0"/>
                                          </p:stCondLst>
                                        </p:cTn>
                                        <p:tgtEl>
                                          <p:spTgt spid="35">
                                            <p:txEl>
                                              <p:pRg st="0" end="0"/>
                                            </p:txEl>
                                          </p:spTgt>
                                        </p:tgtEl>
                                        <p:attrNameLst>
                                          <p:attrName>style.visibility</p:attrName>
                                        </p:attrNameLst>
                                      </p:cBhvr>
                                      <p:to>
                                        <p:strVal val="visible"/>
                                      </p:to>
                                    </p:set>
                                    <p:animEffect transition="in" filter="wipe(left)">
                                      <p:cBhvr>
                                        <p:cTn id="35" dur="500"/>
                                        <p:tgtEl>
                                          <p:spTgt spid="35">
                                            <p:txEl>
                                              <p:pRg st="0" end="0"/>
                                            </p:txEl>
                                          </p:spTgt>
                                        </p:tgtEl>
                                      </p:cBhvr>
                                    </p:animEffect>
                                  </p:childTnLst>
                                </p:cTn>
                              </p:par>
                              <p:par>
                                <p:cTn id="36" presetID="22" presetClass="entr" presetSubtype="8" fill="hold" nodeType="withEffect">
                                  <p:stCondLst>
                                    <p:cond delay="200"/>
                                  </p:stCondLst>
                                  <p:childTnLst>
                                    <p:set>
                                      <p:cBhvr>
                                        <p:cTn id="37" dur="1" fill="hold">
                                          <p:stCondLst>
                                            <p:cond delay="0"/>
                                          </p:stCondLst>
                                        </p:cTn>
                                        <p:tgtEl>
                                          <p:spTgt spid="35">
                                            <p:txEl>
                                              <p:pRg st="1" end="1"/>
                                            </p:txEl>
                                          </p:spTgt>
                                        </p:tgtEl>
                                        <p:attrNameLst>
                                          <p:attrName>style.visibility</p:attrName>
                                        </p:attrNameLst>
                                      </p:cBhvr>
                                      <p:to>
                                        <p:strVal val="visible"/>
                                      </p:to>
                                    </p:set>
                                    <p:animEffect transition="in" filter="wipe(left)">
                                      <p:cBhvr>
                                        <p:cTn id="38" dur="500"/>
                                        <p:tgtEl>
                                          <p:spTgt spid="3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nodeType="clickEffect">
                                  <p:stCondLst>
                                    <p:cond delay="0"/>
                                  </p:stCondLst>
                                  <p:childTnLst>
                                    <p:animMotion origin="layout" path="M -0.0172396 -0.00601852 L 0.807865 -0.00462963 " pathEditMode="relative" rAng="0" ptsTypes="">
                                      <p:cBhvr>
                                        <p:cTn id="42" dur="500" fill="hold"/>
                                        <p:tgtEl>
                                          <p:spTgt spid="38"/>
                                        </p:tgtEl>
                                        <p:attrNameLst>
                                          <p:attrName>ppt_x</p:attrName>
                                          <p:attrName>ppt_y</p:attrName>
                                        </p:attrNameLst>
                                      </p:cBhvr>
                                      <p:rCtr x="359" y="0"/>
                                    </p:animMotion>
                                  </p:childTnLst>
                                </p:cTn>
                              </p:par>
                              <p:par>
                                <p:cTn id="43" presetID="22" presetClass="entr" presetSubtype="8"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500"/>
                                        <p:tgtEl>
                                          <p:spTgt spid="37"/>
                                        </p:tgtEl>
                                      </p:cBhvr>
                                    </p:animEffect>
                                  </p:childTnLst>
                                  <p:subTnLst>
                                    <p:audio>
                                      <p:cMediaNode>
                                        <p:cTn display="1" masterRel="sameClick">
                                          <p:stCondLst>
                                            <p:cond evt="begin" delay="0">
                                              <p:tn val="43"/>
                                            </p:cond>
                                          </p:stCondLst>
                                          <p:endCondLst>
                                            <p:cond evt="onStopAudio" delay="0">
                                              <p:tgtEl>
                                                <p:sldTgt/>
                                              </p:tgtEl>
                                            </p:cond>
                                          </p:endCondLst>
                                        </p:cTn>
                                        <p:tgtEl>
                                          <p:sndTgt r:embed="rId3" name="click.wav"/>
                                        </p:tgtEl>
                                      </p:cMediaNode>
                                    </p:audio>
                                  </p:subTnLst>
                                </p:cTn>
                              </p:par>
                              <p:par>
                                <p:cTn id="46" presetID="22" presetClass="entr" presetSubtype="8" fill="hold" nodeType="withEffect">
                                  <p:stCondLst>
                                    <p:cond delay="200"/>
                                  </p:stCondLst>
                                  <p:childTnLst>
                                    <p:set>
                                      <p:cBhvr>
                                        <p:cTn id="47" dur="1" fill="hold">
                                          <p:stCondLst>
                                            <p:cond delay="0"/>
                                          </p:stCondLst>
                                        </p:cTn>
                                        <p:tgtEl>
                                          <p:spTgt spid="41">
                                            <p:txEl>
                                              <p:pRg st="0" end="0"/>
                                            </p:txEl>
                                          </p:spTgt>
                                        </p:tgtEl>
                                        <p:attrNameLst>
                                          <p:attrName>style.visibility</p:attrName>
                                        </p:attrNameLst>
                                      </p:cBhvr>
                                      <p:to>
                                        <p:strVal val="visible"/>
                                      </p:to>
                                    </p:set>
                                    <p:animEffect transition="in" filter="wipe(left)">
                                      <p:cBhvr>
                                        <p:cTn id="48"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0" grpId="0" bldLvl="0" animBg="1"/>
      <p:bldP spid="30" grpId="0" bldLvl="0" animBg="1"/>
      <p:bldP spid="37"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custDataLst>
              <p:tags r:id="rId1"/>
            </p:custDataLst>
          </p:nvPr>
        </p:nvPicPr>
        <p:blipFill rotWithShape="1">
          <a:blip r:embed="rId2"/>
          <a:srcRect/>
          <a:stretch>
            <a:fillRect/>
          </a:stretch>
        </p:blipFill>
        <p:spPr>
          <a:xfrm>
            <a:off x="1005205" y="1005840"/>
            <a:ext cx="9963150" cy="570484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 name="图片 2" descr="老师"/>
          <p:cNvPicPr>
            <a:picLocks noChangeAspect="1"/>
          </p:cNvPicPr>
          <p:nvPr/>
        </p:nvPicPr>
        <p:blipFill>
          <a:blip r:embed="rId3"/>
          <a:stretch>
            <a:fillRect/>
          </a:stretch>
        </p:blipFill>
        <p:spPr>
          <a:xfrm>
            <a:off x="9544685" y="2310130"/>
            <a:ext cx="4969510" cy="4838700"/>
          </a:xfrm>
          <a:prstGeom prst="rect">
            <a:avLst/>
          </a:prstGeom>
        </p:spPr>
      </p:pic>
      <p:sp>
        <p:nvSpPr>
          <p:cNvPr id="9" name="文本框 8"/>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endParaRPr>
          </a:p>
        </p:txBody>
      </p:sp>
      <p:sp>
        <p:nvSpPr>
          <p:cNvPr id="10" name="文本框 9"/>
          <p:cNvSpPr txBox="1"/>
          <p:nvPr/>
        </p:nvSpPr>
        <p:spPr>
          <a:xfrm>
            <a:off x="1276985" y="2641600"/>
            <a:ext cx="8514080" cy="2749550"/>
          </a:xfrm>
          <a:prstGeom prst="rect">
            <a:avLst/>
          </a:prstGeom>
          <a:noFill/>
        </p:spPr>
        <p:txBody>
          <a:bodyPr wrap="square" rtlCol="0" anchor="t">
            <a:spAutoFit/>
          </a:bodyPr>
          <a:lstStyle/>
          <a:p>
            <a:pPr algn="l">
              <a:lnSpc>
                <a:spcPct val="120000"/>
              </a:lnSpc>
              <a:defRPr sz="3000">
                <a:solidFill>
                  <a:srgbClr val="282828"/>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altLang="zh-CN"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       </a:t>
            </a:r>
            <a:r>
              <a:rPr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rPr>
              <a:t>本课通过几个典型案例告诉我们在创业时如何依据市场规则捕捉商机。市场需求无处不在，别人没发现，或是不屑做的生意，往往孕育着机会。研究竞争对手，从中找出其产品的弱点及营销的薄弱环节，也是捕捉商机的有效方法之一。能够准确预测市场的潜在需求，具有超前意识，也是经营者必备的素质。请参考练习5，把课文缩写成400字左右的短文。</a:t>
            </a:r>
            <a:endParaRPr sz="2400" b="1" dirty="0">
              <a:blipFill dpi="0" rotWithShape="1">
                <a:blip r:embed="rId4"/>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16" name="图片 15" descr="1"/>
          <p:cNvPicPr>
            <a:picLocks noChangeAspect="1"/>
          </p:cNvPicPr>
          <p:nvPr/>
        </p:nvPicPr>
        <p:blipFill>
          <a:blip r:embed="rId5"/>
          <a:stretch>
            <a:fillRect/>
          </a:stretch>
        </p:blipFill>
        <p:spPr>
          <a:xfrm>
            <a:off x="10718800" y="0"/>
            <a:ext cx="1459230" cy="1459230"/>
          </a:xfrm>
          <a:prstGeom prst="rect">
            <a:avLst/>
          </a:prstGeom>
        </p:spPr>
      </p:pic>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descr="C:\Users\Lenovo\Desktop\新建文件夹\依据.jpg依据"/>
          <p:cNvPicPr>
            <a:picLocks noChangeArrowheads="1"/>
          </p:cNvPicPr>
          <p:nvPr/>
        </p:nvPicPr>
        <p:blipFill>
          <a:blip r:embed="rId2"/>
          <a:srcRect/>
          <a:stretch>
            <a:fillRect/>
          </a:stretch>
        </p:blipFill>
        <p:spPr bwMode="auto">
          <a:xfrm>
            <a:off x="8188325" y="2534920"/>
            <a:ext cx="2778125" cy="18548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Lenovo\Desktop\新建文件夹\罐子.jpg罐子"/>
          <p:cNvPicPr>
            <a:picLocks noChangeArrowheads="1"/>
          </p:cNvPicPr>
          <p:nvPr/>
        </p:nvPicPr>
        <p:blipFill>
          <a:blip r:embed="rId3"/>
          <a:srcRect/>
          <a:stretch>
            <a:fillRect/>
          </a:stretch>
        </p:blipFill>
        <p:spPr bwMode="auto">
          <a:xfrm>
            <a:off x="8776970" y="5391150"/>
            <a:ext cx="1541145" cy="9988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descr="C:\Users\Lenovo\Desktop\新建文件夹\屡次.jpg屡次"/>
          <p:cNvPicPr>
            <a:picLocks noChangeArrowheads="1"/>
          </p:cNvPicPr>
          <p:nvPr/>
        </p:nvPicPr>
        <p:blipFill>
          <a:blip r:embed="rId4"/>
          <a:srcRect/>
          <a:stretch>
            <a:fillRect/>
          </a:stretch>
        </p:blipFill>
        <p:spPr bwMode="auto">
          <a:xfrm>
            <a:off x="8899525" y="622618"/>
            <a:ext cx="1255395" cy="7353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yī jù</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lvl="0" algn="ctr" fontAlgn="auto">
                <a:defRPr sz="1800"/>
              </a:pPr>
              <a:r>
                <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依据</a:t>
              </a:r>
              <a:endParaRPr 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prep. according to</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7644765" cy="720090"/>
            <a:chOff x="197" y="9126"/>
            <a:chExt cx="8624" cy="1134"/>
          </a:xfrm>
        </p:grpSpPr>
        <p:sp>
          <p:nvSpPr>
            <p:cNvPr id="11" name="圆角矩形 10"/>
            <p:cNvSpPr/>
            <p:nvPr/>
          </p:nvSpPr>
          <p:spPr>
            <a:xfrm>
              <a:off x="197" y="9126"/>
              <a:ext cx="862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57" y="9282"/>
              <a:ext cx="7693" cy="822"/>
            </a:xfrm>
            <a:prstGeom prst="rect">
              <a:avLst/>
            </a:prstGeom>
            <a:noFill/>
          </p:spPr>
          <p:txBody>
            <a:bodyPr wrap="square" rtlCol="0" anchor="t">
              <a:spAutoFit/>
            </a:bodyPr>
            <a:lstStyle/>
            <a:p>
              <a:pPr lvl="0" algn="ctr" fontAlgn="auto">
                <a:defRPr sz="1800"/>
              </a:pPr>
              <a:r>
                <a:rPr lang="zh-CN" altLang="zh-CN" sz="2800" b="1" dirty="0">
                  <a:solidFill>
                    <a:schemeClr val="bg1"/>
                  </a:solidFill>
                  <a:latin typeface="华文楷体" panose="02010600040101010101" charset="-122"/>
                  <a:ea typeface="华文楷体" panose="02010600040101010101" charset="-122"/>
                  <a:sym typeface="+mn-ea"/>
                </a:rPr>
                <a:t>老师依据反映的情况，着手处理问题。</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00430" y="1237615"/>
            <a:ext cx="14073644" cy="706755"/>
            <a:chOff x="3639" y="448"/>
            <a:chExt cx="4756"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3639" y="448"/>
              <a:ext cx="4756" cy="1113"/>
            </a:xfrm>
            <a:prstGeom prst="rect">
              <a:avLst/>
            </a:prstGeom>
            <a:noFill/>
          </p:spPr>
          <p:txBody>
            <a:bodyPr wrap="square" rtlCol="0" anchor="t">
              <a:spAutoFit/>
            </a:bodyPr>
            <a:lstStyle/>
            <a:p>
              <a:pPr algn="ct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残疾</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化验</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解剖</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麻醉</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脉搏</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瘫痪</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按摩</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隔离</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7" name="组合 6"/>
          <p:cNvGrpSpPr/>
          <p:nvPr/>
        </p:nvGrpSpPr>
        <p:grpSpPr>
          <a:xfrm>
            <a:off x="-349885" y="1814830"/>
            <a:ext cx="12430760" cy="1280795"/>
            <a:chOff x="-443" y="1368"/>
            <a:chExt cx="19576" cy="3655"/>
          </a:xfrm>
        </p:grpSpPr>
        <p:sp>
          <p:nvSpPr>
            <p:cNvPr id="8" name="矩形 7"/>
            <p:cNvSpPr/>
            <p:nvPr/>
          </p:nvSpPr>
          <p:spPr>
            <a:xfrm>
              <a:off x="1460" y="2610"/>
              <a:ext cx="17673" cy="195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a:r>
                <a:rPr sz="3200" b="1">
                  <a:solidFill>
                    <a:schemeClr val="tx1"/>
                  </a:solidFill>
                  <a:latin typeface="华文楷体" panose="02010600040101010101" charset="-122"/>
                  <a:ea typeface="华文楷体" panose="02010600040101010101" charset="-122"/>
                  <a:cs typeface="华文楷体" panose="02010600040101010101" charset="-122"/>
                  <a:sym typeface="+mn-ea"/>
                </a:rPr>
                <a:t>经过</a:t>
              </a:r>
              <a:r>
                <a:rPr sz="32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200" b="1">
                  <a:solidFill>
                    <a:schemeClr val="tx1"/>
                  </a:solidFill>
                  <a:latin typeface="华文楷体" panose="02010600040101010101" charset="-122"/>
                  <a:ea typeface="华文楷体" panose="02010600040101010101" charset="-122"/>
                  <a:cs typeface="华文楷体" panose="02010600040101010101" charset="-122"/>
                  <a:sym typeface="+mn-ea"/>
                </a:rPr>
                <a:t>大便，医生终于找到了它腹泻的原因。</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   </a:t>
              </a:r>
              <a:endParaRPr sz="36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2" name="图片 11" descr="C:\Users\Administrator\Desktop\小红书\对外汉语战略搞钱计划\教学素材\图片素材\我压缩.png我压缩"/>
            <p:cNvPicPr>
              <a:picLocks noChangeAspect="1"/>
            </p:cNvPicPr>
            <p:nvPr/>
          </p:nvPicPr>
          <p:blipFill>
            <a:blip r:embed="rId1"/>
            <a:srcRect/>
            <a:stretch>
              <a:fillRect/>
            </a:stretch>
          </p:blipFill>
          <p:spPr>
            <a:xfrm>
              <a:off x="-443" y="1368"/>
              <a:ext cx="2564" cy="3655"/>
            </a:xfrm>
            <a:prstGeom prst="rect">
              <a:avLst/>
            </a:prstGeom>
          </p:spPr>
        </p:pic>
      </p:grpSp>
      <p:grpSp>
        <p:nvGrpSpPr>
          <p:cNvPr id="13" name="组合 12"/>
          <p:cNvGrpSpPr/>
          <p:nvPr/>
        </p:nvGrpSpPr>
        <p:grpSpPr>
          <a:xfrm>
            <a:off x="-369570" y="3061335"/>
            <a:ext cx="12451080" cy="1247775"/>
            <a:chOff x="-65" y="-1977"/>
            <a:chExt cx="19608" cy="2564"/>
          </a:xfrm>
        </p:grpSpPr>
        <p:sp>
          <p:nvSpPr>
            <p:cNvPr id="14" name="矩形 13"/>
            <p:cNvSpPr/>
            <p:nvPr/>
          </p:nvSpPr>
          <p:spPr>
            <a:xfrm>
              <a:off x="1870" y="-1184"/>
              <a:ext cx="17673" cy="137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a:r>
                <a:rPr sz="3200" b="1" dirty="0" err="1">
                  <a:solidFill>
                    <a:schemeClr val="tx1"/>
                  </a:solidFill>
                  <a:latin typeface="华文楷体" panose="02010600040101010101" charset="-122"/>
                  <a:ea typeface="华文楷体" panose="02010600040101010101" charset="-122"/>
                  <a:cs typeface="华文楷体" panose="02010600040101010101" charset="-122"/>
                  <a:sym typeface="+mn-ea"/>
                </a:rPr>
                <a:t>由于他常常腰疼，大夫给他</a:t>
              </a:r>
              <a:r>
                <a:rPr sz="3200" b="1" u="sng" dirty="0">
                  <a:solidFill>
                    <a:schemeClr val="tx1"/>
                  </a:solidFill>
                  <a:latin typeface="华文楷体" panose="02010600040101010101" charset="-122"/>
                  <a:ea typeface="华文楷体" panose="02010600040101010101" charset="-122"/>
                  <a:cs typeface="华文楷体" panose="02010600040101010101" charset="-122"/>
                  <a:sym typeface="+mn-ea"/>
                </a:rPr>
                <a:t>                 </a:t>
              </a:r>
              <a:r>
                <a:rPr sz="3200" b="1" dirty="0" err="1">
                  <a:solidFill>
                    <a:schemeClr val="tx1"/>
                  </a:solidFill>
                  <a:latin typeface="华文楷体" panose="02010600040101010101" charset="-122"/>
                  <a:ea typeface="华文楷体" panose="02010600040101010101" charset="-122"/>
                  <a:cs typeface="华文楷体" panose="02010600040101010101" charset="-122"/>
                  <a:sym typeface="+mn-ea"/>
                </a:rPr>
                <a:t>以后，他感觉舒服多</a:t>
              </a:r>
              <a:r>
                <a:rPr sz="3200" b="1" dirty="0">
                  <a:solidFill>
                    <a:schemeClr val="tx1"/>
                  </a:solidFill>
                  <a:latin typeface="华文楷体" panose="02010600040101010101" charset="-122"/>
                  <a:ea typeface="华文楷体" panose="02010600040101010101" charset="-122"/>
                  <a:cs typeface="华文楷体" panose="02010600040101010101" charset="-122"/>
                  <a:sym typeface="+mn-ea"/>
                </a:rPr>
                <a:t>。</a:t>
              </a:r>
              <a:endParaRPr sz="32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6" name="图片 15" descr="C:\Users\Administrator\Desktop\小红书\对外汉语战略搞钱计划\教学素材\图片素材\我压缩.png我压缩"/>
            <p:cNvPicPr>
              <a:picLocks noChangeAspect="1"/>
            </p:cNvPicPr>
            <p:nvPr/>
          </p:nvPicPr>
          <p:blipFill>
            <a:blip r:embed="rId1"/>
            <a:srcRect/>
            <a:stretch>
              <a:fillRect/>
            </a:stretch>
          </p:blipFill>
          <p:spPr>
            <a:xfrm>
              <a:off x="-65" y="-1977"/>
              <a:ext cx="2564" cy="2564"/>
            </a:xfrm>
            <a:prstGeom prst="rect">
              <a:avLst/>
            </a:prstGeom>
          </p:spPr>
        </p:pic>
      </p:grpSp>
      <p:sp>
        <p:nvSpPr>
          <p:cNvPr id="34" name="文本框 33"/>
          <p:cNvSpPr txBox="1"/>
          <p:nvPr/>
        </p:nvSpPr>
        <p:spPr>
          <a:xfrm>
            <a:off x="1762125" y="2364740"/>
            <a:ext cx="1517650" cy="583565"/>
          </a:xfrm>
          <a:prstGeom prst="rect">
            <a:avLst/>
          </a:prstGeom>
          <a:noFill/>
        </p:spPr>
        <p:txBody>
          <a:bodyPr wrap="square" rtlCol="0" anchor="t">
            <a:spAutoFit/>
          </a:bodyPr>
          <a:lstStyle/>
          <a:p>
            <a:pPr algn="ctr"/>
            <a:r>
              <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化验</a:t>
            </a:r>
            <a:endPar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4" name="文本框 23"/>
          <p:cNvSpPr txBox="1"/>
          <p:nvPr/>
        </p:nvSpPr>
        <p:spPr>
          <a:xfrm>
            <a:off x="6002020" y="3538855"/>
            <a:ext cx="1466215" cy="583565"/>
          </a:xfrm>
          <a:prstGeom prst="rect">
            <a:avLst/>
          </a:prstGeom>
          <a:noFill/>
        </p:spPr>
        <p:txBody>
          <a:bodyPr wrap="square" rtlCol="0" anchor="t">
            <a:spAutoFit/>
          </a:bodyPr>
          <a:lstStyle/>
          <a:p>
            <a:pPr algn="ctr"/>
            <a:r>
              <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按摩</a:t>
            </a:r>
            <a:endPar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2" name="组合 1"/>
          <p:cNvGrpSpPr/>
          <p:nvPr/>
        </p:nvGrpSpPr>
        <p:grpSpPr>
          <a:xfrm>
            <a:off x="-370205" y="4253230"/>
            <a:ext cx="12451080" cy="1268095"/>
            <a:chOff x="-65" y="-1977"/>
            <a:chExt cx="19608" cy="2564"/>
          </a:xfrm>
        </p:grpSpPr>
        <p:sp>
          <p:nvSpPr>
            <p:cNvPr id="4" name="矩形 3"/>
            <p:cNvSpPr/>
            <p:nvPr/>
          </p:nvSpPr>
          <p:spPr>
            <a:xfrm>
              <a:off x="1870" y="-1184"/>
              <a:ext cx="17673" cy="137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a:r>
                <a:rPr sz="3200" b="1">
                  <a:solidFill>
                    <a:schemeClr val="tx1"/>
                  </a:solidFill>
                  <a:latin typeface="华文楷体" panose="02010600040101010101" charset="-122"/>
                  <a:ea typeface="华文楷体" panose="02010600040101010101" charset="-122"/>
                  <a:cs typeface="华文楷体" panose="02010600040101010101" charset="-122"/>
                  <a:sym typeface="+mn-ea"/>
                </a:rPr>
                <a:t>由于这种疾病传染性很强，所以需要把病人</a:t>
              </a:r>
              <a:r>
                <a:rPr sz="32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200" b="1">
                  <a:solidFill>
                    <a:schemeClr val="tx1"/>
                  </a:solidFill>
                  <a:latin typeface="华文楷体" panose="02010600040101010101" charset="-122"/>
                  <a:ea typeface="华文楷体" panose="02010600040101010101" charset="-122"/>
                  <a:cs typeface="华文楷体" panose="02010600040101010101" charset="-122"/>
                  <a:sym typeface="+mn-ea"/>
                </a:rPr>
                <a:t>开来。</a:t>
              </a:r>
              <a:endParaRPr sz="32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65" y="-1977"/>
              <a:ext cx="2564" cy="2564"/>
            </a:xfrm>
            <a:prstGeom prst="rect">
              <a:avLst/>
            </a:prstGeom>
          </p:spPr>
        </p:pic>
      </p:grpSp>
      <p:grpSp>
        <p:nvGrpSpPr>
          <p:cNvPr id="10" name="组合 9"/>
          <p:cNvGrpSpPr/>
          <p:nvPr/>
        </p:nvGrpSpPr>
        <p:grpSpPr>
          <a:xfrm>
            <a:off x="-370205" y="5387975"/>
            <a:ext cx="12451080" cy="1267460"/>
            <a:chOff x="-65" y="-1977"/>
            <a:chExt cx="19608" cy="2564"/>
          </a:xfrm>
        </p:grpSpPr>
        <p:sp>
          <p:nvSpPr>
            <p:cNvPr id="11" name="矩形 10"/>
            <p:cNvSpPr/>
            <p:nvPr/>
          </p:nvSpPr>
          <p:spPr>
            <a:xfrm>
              <a:off x="1870" y="-1184"/>
              <a:ext cx="17673" cy="137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a:r>
                <a:rPr sz="3200" b="1">
                  <a:solidFill>
                    <a:schemeClr val="tx1"/>
                  </a:solidFill>
                  <a:latin typeface="华文楷体" panose="02010600040101010101" charset="-122"/>
                  <a:ea typeface="华文楷体" panose="02010600040101010101" charset="-122"/>
                  <a:cs typeface="华文楷体" panose="02010600040101010101" charset="-122"/>
                  <a:sym typeface="+mn-ea"/>
                </a:rPr>
                <a:t>全社会都要关爱</a:t>
              </a:r>
              <a:r>
                <a:rPr sz="32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3200" b="1">
                  <a:solidFill>
                    <a:schemeClr val="tx1"/>
                  </a:solidFill>
                  <a:latin typeface="华文楷体" panose="02010600040101010101" charset="-122"/>
                  <a:ea typeface="华文楷体" panose="02010600040101010101" charset="-122"/>
                  <a:cs typeface="华文楷体" panose="02010600040101010101" charset="-122"/>
                  <a:sym typeface="+mn-ea"/>
                </a:rPr>
                <a:t>人，在各方面多给他们提供方便。  </a:t>
              </a:r>
              <a:endParaRPr sz="32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5" name="图片 14" descr="C:\Users\Administrator\Desktop\小红书\对外汉语战略搞钱计划\教学素材\图片素材\我压缩.png我压缩"/>
            <p:cNvPicPr>
              <a:picLocks noChangeAspect="1"/>
            </p:cNvPicPr>
            <p:nvPr/>
          </p:nvPicPr>
          <p:blipFill>
            <a:blip r:embed="rId1"/>
            <a:srcRect/>
            <a:stretch>
              <a:fillRect/>
            </a:stretch>
          </p:blipFill>
          <p:spPr>
            <a:xfrm>
              <a:off x="-65" y="-1977"/>
              <a:ext cx="2564" cy="2564"/>
            </a:xfrm>
            <a:prstGeom prst="rect">
              <a:avLst/>
            </a:prstGeom>
          </p:spPr>
        </p:pic>
      </p:grpSp>
      <p:sp>
        <p:nvSpPr>
          <p:cNvPr id="17"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扩展</a:t>
            </a:r>
            <a:r>
              <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 1</a:t>
            </a: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8" name="文本框 7"/>
          <p:cNvSpPr txBox="1"/>
          <p:nvPr/>
        </p:nvSpPr>
        <p:spPr>
          <a:xfrm>
            <a:off x="237490" y="695325"/>
            <a:ext cx="1454150" cy="368300"/>
          </a:xfrm>
          <a:prstGeom prst="rect">
            <a:avLst/>
          </a:prstGeom>
          <a:noFill/>
        </p:spPr>
        <p:txBody>
          <a:bodyPr wrap="none">
            <a:spAutoFit/>
          </a:bodyPr>
          <a:lstStyle/>
          <a:p>
            <a:pPr lvl="0" algn="l">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Extension 1</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19" name="组合 18"/>
          <p:cNvGrpSpPr/>
          <p:nvPr/>
        </p:nvGrpSpPr>
        <p:grpSpPr>
          <a:xfrm>
            <a:off x="2821940" y="282575"/>
            <a:ext cx="7294880" cy="650240"/>
            <a:chOff x="3302" y="3426"/>
            <a:chExt cx="10274" cy="632"/>
          </a:xfrm>
        </p:grpSpPr>
        <p:sp>
          <p:nvSpPr>
            <p:cNvPr id="20" name="圆角矩形 19"/>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词汇：熟悉下列医学方面的词语，并选词填空</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22" name="文本框 21"/>
          <p:cNvSpPr txBox="1"/>
          <p:nvPr/>
        </p:nvSpPr>
        <p:spPr>
          <a:xfrm>
            <a:off x="8736965" y="4730750"/>
            <a:ext cx="1517650" cy="583565"/>
          </a:xfrm>
          <a:prstGeom prst="rect">
            <a:avLst/>
          </a:prstGeom>
          <a:noFill/>
        </p:spPr>
        <p:txBody>
          <a:bodyPr wrap="square" rtlCol="0" anchor="t">
            <a:spAutoFit/>
          </a:bodyPr>
          <a:lstStyle/>
          <a:p>
            <a:pPr algn="ctr"/>
            <a:r>
              <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隔离</a:t>
            </a:r>
            <a:endPar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3" name="文本框 22"/>
          <p:cNvSpPr txBox="1"/>
          <p:nvPr/>
        </p:nvSpPr>
        <p:spPr>
          <a:xfrm>
            <a:off x="3805555" y="5892800"/>
            <a:ext cx="1517650" cy="583565"/>
          </a:xfrm>
          <a:prstGeom prst="rect">
            <a:avLst/>
          </a:prstGeom>
          <a:noFill/>
        </p:spPr>
        <p:txBody>
          <a:bodyPr wrap="square" rtlCol="0" anchor="t">
            <a:spAutoFit/>
          </a:bodyPr>
          <a:lstStyle/>
          <a:p>
            <a:pPr algn="ctr"/>
            <a:r>
              <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残疾</a:t>
            </a:r>
            <a:endPar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subTnLst>
                                    <p:audio>
                                      <p:cMediaNode>
                                        <p:cTn display="1" masterRel="sameClick">
                                          <p:stCondLst>
                                            <p:cond evt="begin" delay="0">
                                              <p:tn val="2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4" grpId="0"/>
      <p:bldP spid="22" grpId="0"/>
      <p:bldP spid="2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00430" y="1237615"/>
            <a:ext cx="14073644" cy="706755"/>
            <a:chOff x="3639" y="448"/>
            <a:chExt cx="4756"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3639" y="448"/>
              <a:ext cx="4756" cy="1113"/>
            </a:xfrm>
            <a:prstGeom prst="rect">
              <a:avLst/>
            </a:prstGeom>
            <a:noFill/>
          </p:spPr>
          <p:txBody>
            <a:bodyPr wrap="square" rtlCol="0" anchor="t">
              <a:spAutoFit/>
            </a:bodyPr>
            <a:lstStyle/>
            <a:p>
              <a:pPr algn="ct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残疾</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化验</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解剖</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麻醉</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脉搏</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瘫痪</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按摩</a:t>
              </a:r>
              <a:r>
                <a:rPr lang="en-US" altLang="zh-CN" sz="3200" b="1" dirty="0">
                  <a:solidFill>
                    <a:schemeClr val="bg1"/>
                  </a:solidFill>
                  <a:latin typeface="华文楷体" panose="02010600040101010101" charset="-122"/>
                  <a:ea typeface="华文楷体" panose="02010600040101010101" charset="-122"/>
                  <a:sym typeface="SimSun" panose="02010600030101010101" pitchFamily="2" charset="-122"/>
                </a:rPr>
                <a:t>  </a:t>
              </a:r>
              <a:r>
                <a:rPr lang="zh-CN" altLang="en-US" sz="3200" b="1" dirty="0">
                  <a:solidFill>
                    <a:schemeClr val="bg1"/>
                  </a:solidFill>
                  <a:latin typeface="华文楷体" panose="02010600040101010101" charset="-122"/>
                  <a:ea typeface="华文楷体" panose="02010600040101010101" charset="-122"/>
                  <a:sym typeface="SimSun" panose="02010600030101010101" pitchFamily="2" charset="-122"/>
                </a:rPr>
                <a:t>隔离</a:t>
              </a:r>
              <a:r>
                <a:rPr lang="en-US" altLang="zh-CN" sz="4000" b="1" dirty="0">
                  <a:solidFill>
                    <a:schemeClr val="bg1"/>
                  </a:solidFill>
                  <a:latin typeface="华文楷体" panose="02010600040101010101" charset="-122"/>
                  <a:ea typeface="华文楷体" panose="02010600040101010101" charset="-122"/>
                  <a:sym typeface="SimSun" panose="02010600030101010101" pitchFamily="2" charset="-122"/>
                </a:rPr>
                <a:t>  </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7" name="组合 6"/>
          <p:cNvGrpSpPr/>
          <p:nvPr/>
        </p:nvGrpSpPr>
        <p:grpSpPr>
          <a:xfrm>
            <a:off x="-349250" y="1854200"/>
            <a:ext cx="12430760" cy="1280795"/>
            <a:chOff x="-443" y="1368"/>
            <a:chExt cx="19576" cy="3655"/>
          </a:xfrm>
        </p:grpSpPr>
        <p:sp>
          <p:nvSpPr>
            <p:cNvPr id="8" name="矩形 7"/>
            <p:cNvSpPr/>
            <p:nvPr/>
          </p:nvSpPr>
          <p:spPr>
            <a:xfrm>
              <a:off x="1460" y="2610"/>
              <a:ext cx="17673" cy="195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a:r>
                <a:rPr sz="2000" b="1">
                  <a:solidFill>
                    <a:schemeClr val="tx1"/>
                  </a:solidFill>
                  <a:latin typeface="华文楷体" panose="02010600040101010101" charset="-122"/>
                  <a:ea typeface="华文楷体" panose="02010600040101010101" charset="-122"/>
                  <a:cs typeface="华文楷体" panose="02010600040101010101" charset="-122"/>
                  <a:sym typeface="+mn-ea"/>
                </a:rPr>
                <a:t>那头大象死后，动物园的工作人员对它进行了</a:t>
              </a:r>
              <a:r>
                <a:rPr sz="2000" b="1" i="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2000" b="1">
                  <a:solidFill>
                    <a:schemeClr val="tx1"/>
                  </a:solidFill>
                  <a:latin typeface="华文楷体" panose="02010600040101010101" charset="-122"/>
                  <a:ea typeface="华文楷体" panose="02010600040101010101" charset="-122"/>
                  <a:cs typeface="华文楷体" panose="02010600040101010101" charset="-122"/>
                  <a:sym typeface="+mn-ea"/>
                </a:rPr>
                <a:t>，发现它的胃里有很多塑料制品。    </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   </a:t>
              </a:r>
              <a:endParaRPr sz="36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2" name="图片 11" descr="C:\Users\Administrator\Desktop\小红书\对外汉语战略搞钱计划\教学素材\图片素材\我压缩.png我压缩"/>
            <p:cNvPicPr>
              <a:picLocks noChangeAspect="1"/>
            </p:cNvPicPr>
            <p:nvPr/>
          </p:nvPicPr>
          <p:blipFill>
            <a:blip r:embed="rId1"/>
            <a:srcRect/>
            <a:stretch>
              <a:fillRect/>
            </a:stretch>
          </p:blipFill>
          <p:spPr>
            <a:xfrm>
              <a:off x="-443" y="1368"/>
              <a:ext cx="2564" cy="3655"/>
            </a:xfrm>
            <a:prstGeom prst="rect">
              <a:avLst/>
            </a:prstGeom>
          </p:spPr>
        </p:pic>
      </p:grpSp>
      <p:grpSp>
        <p:nvGrpSpPr>
          <p:cNvPr id="13" name="组合 12"/>
          <p:cNvGrpSpPr/>
          <p:nvPr/>
        </p:nvGrpSpPr>
        <p:grpSpPr>
          <a:xfrm>
            <a:off x="-369570" y="3061335"/>
            <a:ext cx="12451080" cy="1247775"/>
            <a:chOff x="-65" y="-1977"/>
            <a:chExt cx="19608" cy="2564"/>
          </a:xfrm>
        </p:grpSpPr>
        <p:sp>
          <p:nvSpPr>
            <p:cNvPr id="14" name="矩形 13"/>
            <p:cNvSpPr/>
            <p:nvPr/>
          </p:nvSpPr>
          <p:spPr>
            <a:xfrm>
              <a:off x="1870" y="-1184"/>
              <a:ext cx="17673" cy="137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a:r>
                <a:rPr sz="3200" b="1" dirty="0" err="1">
                  <a:solidFill>
                    <a:schemeClr val="tx1"/>
                  </a:solidFill>
                  <a:latin typeface="华文楷体" panose="02010600040101010101" charset="-122"/>
                  <a:ea typeface="华文楷体" panose="02010600040101010101" charset="-122"/>
                  <a:cs typeface="华文楷体" panose="02010600040101010101" charset="-122"/>
                  <a:sym typeface="+mn-ea"/>
                </a:rPr>
                <a:t>你刚刚剧烈运动过</a:t>
              </a:r>
              <a:r>
                <a:rPr sz="3200" b="1" dirty="0">
                  <a:solidFill>
                    <a:schemeClr val="tx1"/>
                  </a:solidFill>
                  <a:latin typeface="华文楷体" panose="02010600040101010101" charset="-122"/>
                  <a:ea typeface="华文楷体" panose="02010600040101010101" charset="-122"/>
                  <a:cs typeface="华文楷体" panose="02010600040101010101" charset="-122"/>
                  <a:sym typeface="+mn-ea"/>
                </a:rPr>
                <a:t>，</a:t>
              </a:r>
              <a:r>
                <a:rPr sz="3200" b="1" u="sng" dirty="0">
                  <a:solidFill>
                    <a:schemeClr val="tx1"/>
                  </a:solidFill>
                  <a:latin typeface="华文楷体" panose="02010600040101010101" charset="-122"/>
                  <a:ea typeface="华文楷体" panose="02010600040101010101" charset="-122"/>
                  <a:cs typeface="华文楷体" panose="02010600040101010101" charset="-122"/>
                  <a:sym typeface="+mn-ea"/>
                </a:rPr>
                <a:t>             </a:t>
              </a:r>
              <a:r>
                <a:rPr sz="3200" b="1" dirty="0" err="1">
                  <a:solidFill>
                    <a:schemeClr val="tx1"/>
                  </a:solidFill>
                  <a:latin typeface="华文楷体" panose="02010600040101010101" charset="-122"/>
                  <a:ea typeface="华文楷体" panose="02010600040101010101" charset="-122"/>
                  <a:cs typeface="华文楷体" panose="02010600040101010101" charset="-122"/>
                  <a:sym typeface="+mn-ea"/>
                </a:rPr>
                <a:t>很快，所以休息一会再来测量</a:t>
              </a:r>
              <a:r>
                <a:rPr sz="3200" b="1" dirty="0">
                  <a:solidFill>
                    <a:schemeClr val="tx1"/>
                  </a:solidFill>
                  <a:latin typeface="华文楷体" panose="02010600040101010101" charset="-122"/>
                  <a:ea typeface="华文楷体" panose="02010600040101010101" charset="-122"/>
                  <a:cs typeface="华文楷体" panose="02010600040101010101" charset="-122"/>
                  <a:sym typeface="+mn-ea"/>
                </a:rPr>
                <a:t>。</a:t>
              </a:r>
              <a:endParaRPr sz="32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6" name="图片 15" descr="C:\Users\Administrator\Desktop\小红书\对外汉语战略搞钱计划\教学素材\图片素材\我压缩.png我压缩"/>
            <p:cNvPicPr>
              <a:picLocks noChangeAspect="1"/>
            </p:cNvPicPr>
            <p:nvPr/>
          </p:nvPicPr>
          <p:blipFill>
            <a:blip r:embed="rId1"/>
            <a:srcRect/>
            <a:stretch>
              <a:fillRect/>
            </a:stretch>
          </p:blipFill>
          <p:spPr>
            <a:xfrm>
              <a:off x="-65" y="-1977"/>
              <a:ext cx="2564" cy="2564"/>
            </a:xfrm>
            <a:prstGeom prst="rect">
              <a:avLst/>
            </a:prstGeom>
          </p:spPr>
        </p:pic>
      </p:grpSp>
      <p:sp>
        <p:nvSpPr>
          <p:cNvPr id="34" name="文本框 33"/>
          <p:cNvSpPr txBox="1"/>
          <p:nvPr/>
        </p:nvSpPr>
        <p:spPr>
          <a:xfrm>
            <a:off x="5903595" y="2536825"/>
            <a:ext cx="1517650" cy="398780"/>
          </a:xfrm>
          <a:prstGeom prst="rect">
            <a:avLst/>
          </a:prstGeom>
          <a:noFill/>
        </p:spPr>
        <p:txBody>
          <a:bodyPr wrap="square" rtlCol="0" anchor="t">
            <a:spAutoFit/>
          </a:bodyPr>
          <a:lstStyle/>
          <a:p>
            <a:pPr algn="ctr"/>
            <a:r>
              <a:rPr lang="zh-CN" altLang="en-US" sz="2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解剖</a:t>
            </a:r>
            <a:endParaRPr lang="zh-CN" altLang="en-US" sz="20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4" name="文本框 23"/>
          <p:cNvSpPr txBox="1"/>
          <p:nvPr/>
        </p:nvSpPr>
        <p:spPr>
          <a:xfrm>
            <a:off x="4531360" y="3538855"/>
            <a:ext cx="1466215" cy="583565"/>
          </a:xfrm>
          <a:prstGeom prst="rect">
            <a:avLst/>
          </a:prstGeom>
          <a:noFill/>
        </p:spPr>
        <p:txBody>
          <a:bodyPr wrap="square" rtlCol="0" anchor="t">
            <a:spAutoFit/>
          </a:bodyPr>
          <a:lstStyle/>
          <a:p>
            <a:pPr algn="ctr"/>
            <a:r>
              <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脉搏</a:t>
            </a:r>
            <a:endPar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2" name="组合 1"/>
          <p:cNvGrpSpPr/>
          <p:nvPr/>
        </p:nvGrpSpPr>
        <p:grpSpPr>
          <a:xfrm>
            <a:off x="-370205" y="4253230"/>
            <a:ext cx="12450445" cy="1268095"/>
            <a:chOff x="-65" y="-1977"/>
            <a:chExt cx="19607" cy="2564"/>
          </a:xfrm>
        </p:grpSpPr>
        <p:sp>
          <p:nvSpPr>
            <p:cNvPr id="4" name="矩形 3"/>
            <p:cNvSpPr/>
            <p:nvPr/>
          </p:nvSpPr>
          <p:spPr>
            <a:xfrm>
              <a:off x="1869" y="-1184"/>
              <a:ext cx="17673" cy="137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a:r>
                <a:rPr sz="2400" b="1">
                  <a:solidFill>
                    <a:schemeClr val="tx1"/>
                  </a:solidFill>
                  <a:latin typeface="华文楷体" panose="02010600040101010101" charset="-122"/>
                  <a:ea typeface="华文楷体" panose="02010600040101010101" charset="-122"/>
                  <a:cs typeface="华文楷体" panose="02010600040101010101" charset="-122"/>
                  <a:sym typeface="+mn-ea"/>
                </a:rPr>
                <a:t>在大的手术前都需要</a:t>
              </a:r>
              <a:r>
                <a:rPr sz="24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2400" b="1">
                  <a:solidFill>
                    <a:schemeClr val="tx1"/>
                  </a:solidFill>
                  <a:latin typeface="华文楷体" panose="02010600040101010101" charset="-122"/>
                  <a:ea typeface="华文楷体" panose="02010600040101010101" charset="-122"/>
                  <a:cs typeface="华文楷体" panose="02010600040101010101" charset="-122"/>
                  <a:sym typeface="+mn-ea"/>
                </a:rPr>
                <a:t>，这不但可以减轻病人痛苦，也方便大夫手术。</a:t>
              </a:r>
              <a:endParaRPr sz="24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1"/>
            <a:srcRect/>
            <a:stretch>
              <a:fillRect/>
            </a:stretch>
          </p:blipFill>
          <p:spPr>
            <a:xfrm>
              <a:off x="-65" y="-1977"/>
              <a:ext cx="2564" cy="2564"/>
            </a:xfrm>
            <a:prstGeom prst="rect">
              <a:avLst/>
            </a:prstGeom>
          </p:spPr>
        </p:pic>
      </p:grpSp>
      <p:grpSp>
        <p:nvGrpSpPr>
          <p:cNvPr id="10" name="组合 9"/>
          <p:cNvGrpSpPr/>
          <p:nvPr/>
        </p:nvGrpSpPr>
        <p:grpSpPr>
          <a:xfrm>
            <a:off x="-370205" y="5387975"/>
            <a:ext cx="12451080" cy="1267460"/>
            <a:chOff x="-65" y="-1977"/>
            <a:chExt cx="19608" cy="2564"/>
          </a:xfrm>
        </p:grpSpPr>
        <p:sp>
          <p:nvSpPr>
            <p:cNvPr id="11" name="矩形 10"/>
            <p:cNvSpPr/>
            <p:nvPr/>
          </p:nvSpPr>
          <p:spPr>
            <a:xfrm>
              <a:off x="1870" y="-1184"/>
              <a:ext cx="17673" cy="137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a:r>
                <a:rPr sz="2800" b="1">
                  <a:solidFill>
                    <a:schemeClr val="tx1"/>
                  </a:solidFill>
                  <a:latin typeface="华文楷体" panose="02010600040101010101" charset="-122"/>
                  <a:ea typeface="华文楷体" panose="02010600040101010101" charset="-122"/>
                  <a:cs typeface="华文楷体" panose="02010600040101010101" charset="-122"/>
                  <a:sym typeface="+mn-ea"/>
                </a:rPr>
                <a:t>在车祸中，他腰部受到重伤，两腿失去知觉，从此</a:t>
              </a:r>
              <a:r>
                <a:rPr sz="2800" b="1" u="sng">
                  <a:solidFill>
                    <a:schemeClr val="tx1"/>
                  </a:solidFill>
                  <a:latin typeface="华文楷体" panose="02010600040101010101" charset="-122"/>
                  <a:ea typeface="华文楷体" panose="02010600040101010101" charset="-122"/>
                  <a:cs typeface="华文楷体" panose="02010600040101010101" charset="-122"/>
                  <a:sym typeface="+mn-ea"/>
                </a:rPr>
                <a:t>                </a:t>
              </a:r>
              <a:r>
                <a:rPr sz="2800" b="1">
                  <a:solidFill>
                    <a:schemeClr val="tx1"/>
                  </a:solidFill>
                  <a:latin typeface="华文楷体" panose="02010600040101010101" charset="-122"/>
                  <a:ea typeface="华文楷体" panose="02010600040101010101" charset="-122"/>
                  <a:cs typeface="华文楷体" panose="02010600040101010101" charset="-122"/>
                  <a:sym typeface="+mn-ea"/>
                </a:rPr>
                <a:t>在床了。  </a:t>
              </a:r>
              <a:endParaRPr sz="28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5" name="图片 14" descr="C:\Users\Administrator\Desktop\小红书\对外汉语战略搞钱计划\教学素材\图片素材\我压缩.png我压缩"/>
            <p:cNvPicPr>
              <a:picLocks noChangeAspect="1"/>
            </p:cNvPicPr>
            <p:nvPr/>
          </p:nvPicPr>
          <p:blipFill>
            <a:blip r:embed="rId1"/>
            <a:srcRect/>
            <a:stretch>
              <a:fillRect/>
            </a:stretch>
          </p:blipFill>
          <p:spPr>
            <a:xfrm>
              <a:off x="-65" y="-1977"/>
              <a:ext cx="2564" cy="2564"/>
            </a:xfrm>
            <a:prstGeom prst="rect">
              <a:avLst/>
            </a:prstGeom>
          </p:spPr>
        </p:pic>
      </p:grpSp>
      <p:sp>
        <p:nvSpPr>
          <p:cNvPr id="17"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扩展</a:t>
            </a:r>
            <a:r>
              <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 1</a:t>
            </a: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8" name="文本框 7"/>
          <p:cNvSpPr txBox="1"/>
          <p:nvPr/>
        </p:nvSpPr>
        <p:spPr>
          <a:xfrm>
            <a:off x="237490" y="695325"/>
            <a:ext cx="1454150" cy="368300"/>
          </a:xfrm>
          <a:prstGeom prst="rect">
            <a:avLst/>
          </a:prstGeom>
          <a:noFill/>
        </p:spPr>
        <p:txBody>
          <a:bodyPr wrap="none">
            <a:spAutoFit/>
          </a:bodyPr>
          <a:lstStyle/>
          <a:p>
            <a:pPr lvl="0" algn="l">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Extension 1</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19" name="组合 18"/>
          <p:cNvGrpSpPr/>
          <p:nvPr/>
        </p:nvGrpSpPr>
        <p:grpSpPr>
          <a:xfrm>
            <a:off x="2821940" y="282575"/>
            <a:ext cx="7294880" cy="650240"/>
            <a:chOff x="3302" y="3426"/>
            <a:chExt cx="10274" cy="632"/>
          </a:xfrm>
        </p:grpSpPr>
        <p:sp>
          <p:nvSpPr>
            <p:cNvPr id="20" name="圆角矩形 19"/>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词汇：熟悉下列医学方面的词语，并选词填空</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22" name="文本框 21"/>
          <p:cNvSpPr txBox="1"/>
          <p:nvPr/>
        </p:nvSpPr>
        <p:spPr>
          <a:xfrm>
            <a:off x="3661410" y="4881880"/>
            <a:ext cx="1517650" cy="460375"/>
          </a:xfrm>
          <a:prstGeom prst="rect">
            <a:avLst/>
          </a:prstGeom>
          <a:noFill/>
        </p:spPr>
        <p:txBody>
          <a:bodyPr wrap="square" rtlCol="0" anchor="t">
            <a:spAutoFit/>
          </a:bodyPr>
          <a:lstStyle/>
          <a:p>
            <a:pPr algn="ctr"/>
            <a:r>
              <a:rPr lang="zh-CN" altLang="en-US" sz="2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麻醉</a:t>
            </a:r>
            <a:endParaRPr lang="zh-CN" altLang="en-US" sz="2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3" name="文本框 22"/>
          <p:cNvSpPr txBox="1"/>
          <p:nvPr/>
        </p:nvSpPr>
        <p:spPr>
          <a:xfrm>
            <a:off x="8735695" y="5916295"/>
            <a:ext cx="1517650" cy="583565"/>
          </a:xfrm>
          <a:prstGeom prst="rect">
            <a:avLst/>
          </a:prstGeom>
          <a:noFill/>
        </p:spPr>
        <p:txBody>
          <a:bodyPr wrap="square" rtlCol="0" anchor="t">
            <a:spAutoFit/>
          </a:bodyPr>
          <a:lstStyle/>
          <a:p>
            <a:pPr algn="ctr"/>
            <a:r>
              <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瘫痪</a:t>
            </a:r>
            <a:endParaRPr lang="zh-CN" altLang="en-US" sz="32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subTnLst>
                                    <p:audio>
                                      <p:cMediaNode>
                                        <p:cTn display="1"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1"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subTnLst>
                                    <p:audio>
                                      <p:cMediaNode>
                                        <p:cTn display="1"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subTnLst>
                                    <p:audio>
                                      <p:cMediaNode>
                                        <p:cTn display="1" masterRel="sameClick">
                                          <p:stCondLst>
                                            <p:cond evt="begin" delay="0">
                                              <p:tn val="2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4" grpId="0"/>
      <p:bldP spid="22" grpId="0"/>
      <p:bldP spid="2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520" y="2139315"/>
            <a:ext cx="10523220" cy="411480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defTabSz="1300480">
              <a:lnSpc>
                <a:spcPct val="150000"/>
              </a:lnSpc>
              <a:defRPr sz="300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defRPr>
            </a:pPr>
            <a:r>
              <a:rPr lang="en-US" sz="2800" b="1">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sz="3200" b="1">
                <a:solidFill>
                  <a:schemeClr val="tx1"/>
                </a:solidFill>
                <a:latin typeface="华文楷体" panose="02010600040101010101" charset="-122"/>
                <a:ea typeface="华文楷体" panose="02010600040101010101" charset="-122"/>
                <a:cs typeface="华文楷体" panose="02010600040101010101" charset="-122"/>
                <a:sym typeface="+mn-ea"/>
              </a:rPr>
              <a:t>   </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在投资</a:t>
            </a:r>
            <a:r>
              <a:rPr sz="3600" b="1" u="sng">
                <a:solidFill>
                  <a:srgbClr val="FF0000"/>
                </a:solidFill>
                <a:latin typeface="华文楷体" panose="02010600040101010101" charset="-122"/>
                <a:ea typeface="华文楷体" panose="02010600040101010101" charset="-122"/>
                <a:cs typeface="华文楷体" panose="02010600040101010101" charset="-122"/>
                <a:sym typeface="+mn-ea"/>
              </a:rPr>
              <a:t>债券</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a:t>
            </a:r>
            <a:r>
              <a:rPr sz="3600" b="1" u="sng">
                <a:solidFill>
                  <a:srgbClr val="FF0000"/>
                </a:solidFill>
                <a:latin typeface="华文楷体" panose="02010600040101010101" charset="-122"/>
                <a:ea typeface="华文楷体" panose="02010600040101010101" charset="-122"/>
                <a:cs typeface="华文楷体" panose="02010600040101010101" charset="-122"/>
                <a:sym typeface="+mn-ea"/>
              </a:rPr>
              <a:t>基金</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等金融产品时，要注意</a:t>
            </a:r>
            <a:r>
              <a:rPr sz="3600" b="1" u="sng">
                <a:solidFill>
                  <a:srgbClr val="FF0000"/>
                </a:solidFill>
                <a:latin typeface="华文楷体" panose="02010600040101010101" charset="-122"/>
                <a:ea typeface="华文楷体" panose="02010600040101010101" charset="-122"/>
                <a:cs typeface="华文楷体" panose="02010600040101010101" charset="-122"/>
                <a:sym typeface="+mn-ea"/>
              </a:rPr>
              <a:t>统筹兼顾</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，分散风险。有的投资者在追求高利润，总想在利润最高点卖出，这容易导致最佳</a:t>
            </a:r>
            <a:r>
              <a:rPr sz="3600" b="1" u="sng">
                <a:solidFill>
                  <a:srgbClr val="FF0000"/>
                </a:solidFill>
                <a:latin typeface="华文楷体" panose="02010600040101010101" charset="-122"/>
                <a:ea typeface="华文楷体" panose="02010600040101010101" charset="-122"/>
                <a:cs typeface="华文楷体" panose="02010600040101010101" charset="-122"/>
                <a:sym typeface="+mn-ea"/>
              </a:rPr>
              <a:t>成交</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时机，增加损失。有的投资者只关注年终</a:t>
            </a:r>
            <a:r>
              <a:rPr sz="3600" b="1" u="sng">
                <a:solidFill>
                  <a:srgbClr val="FF0000"/>
                </a:solidFill>
                <a:latin typeface="华文楷体" panose="02010600040101010101" charset="-122"/>
                <a:ea typeface="华文楷体" panose="02010600040101010101" charset="-122"/>
                <a:cs typeface="华文楷体" panose="02010600040101010101" charset="-122"/>
                <a:sym typeface="+mn-ea"/>
              </a:rPr>
              <a:t>分红</a:t>
            </a:r>
            <a:r>
              <a:rPr sz="3600" b="1">
                <a:solidFill>
                  <a:schemeClr val="tx1"/>
                </a:solidFill>
                <a:latin typeface="华文楷体" panose="02010600040101010101" charset="-122"/>
                <a:ea typeface="华文楷体" panose="02010600040101010101" charset="-122"/>
                <a:cs typeface="华文楷体" panose="02010600040101010101" charset="-122"/>
                <a:sym typeface="+mn-ea"/>
              </a:rPr>
              <a:t>，平时不怎么交易，这也会造成利润减少。</a:t>
            </a:r>
            <a:endParaRPr sz="3600" b="1">
              <a:solidFill>
                <a:schemeClr val="tx1"/>
              </a:solidFill>
              <a:latin typeface="华文楷体" panose="02010600040101010101" charset="-122"/>
              <a:ea typeface="华文楷体" panose="02010600040101010101" charset="-122"/>
              <a:cs typeface="华文楷体" panose="02010600040101010101" charset="-122"/>
              <a:sym typeface="+mn-ea"/>
            </a:endParaRPr>
          </a:p>
        </p:txBody>
      </p:sp>
      <p:grpSp>
        <p:nvGrpSpPr>
          <p:cNvPr id="7" name="组合 6"/>
          <p:cNvGrpSpPr/>
          <p:nvPr/>
        </p:nvGrpSpPr>
        <p:grpSpPr>
          <a:xfrm>
            <a:off x="2425065" y="740410"/>
            <a:ext cx="7294880" cy="650240"/>
            <a:chOff x="3302" y="3426"/>
            <a:chExt cx="10274" cy="632"/>
          </a:xfrm>
        </p:grpSpPr>
        <p:sp>
          <p:nvSpPr>
            <p:cNvPr id="8" name="圆角矩形 7"/>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rPr>
                <a:t>阅读语段，熟悉下列金融方面的词语</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13"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扩展</a:t>
            </a:r>
            <a:r>
              <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 2</a:t>
            </a:r>
            <a:endParaRPr kumimoji="0" lang="en-US" alt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4" name="文本框 7"/>
          <p:cNvSpPr txBox="1"/>
          <p:nvPr/>
        </p:nvSpPr>
        <p:spPr>
          <a:xfrm>
            <a:off x="237490" y="695325"/>
            <a:ext cx="1454150" cy="368300"/>
          </a:xfrm>
          <a:prstGeom prst="rect">
            <a:avLst/>
          </a:prstGeom>
          <a:noFill/>
        </p:spPr>
        <p:txBody>
          <a:bodyPr wrap="none">
            <a:spAutoFit/>
          </a:bodyPr>
          <a:lstStyle/>
          <a:p>
            <a:pPr lvl="0" algn="l">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Extension 2</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54722"/>
          <a:stretch>
            <a:fillRect/>
          </a:stretch>
        </p:blipFill>
        <p:spPr>
          <a:xfrm>
            <a:off x="1609394" y="2910920"/>
            <a:ext cx="8973213" cy="3724565"/>
          </a:xfrm>
          <a:prstGeom prst="rect">
            <a:avLst/>
          </a:prstGeom>
        </p:spPr>
      </p:pic>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47083"/>
          <a:stretch>
            <a:fillRect/>
          </a:stretch>
        </p:blipFill>
        <p:spPr>
          <a:xfrm>
            <a:off x="1609394" y="2346186"/>
            <a:ext cx="8885546" cy="3649538"/>
          </a:xfrm>
          <a:prstGeom prst="rect">
            <a:avLst/>
          </a:prstGeom>
        </p:spPr>
      </p:pic>
      <p:pic>
        <p:nvPicPr>
          <p:cNvPr id="18" name="图片 17" descr="C:\Users\Administrator\Desktop\小红书\对外汉语战略搞钱计划\卡通头像\2.png2"/>
          <p:cNvPicPr>
            <a:picLocks noChangeAspect="1"/>
          </p:cNvPicPr>
          <p:nvPr/>
        </p:nvPicPr>
        <p:blipFill rotWithShape="1">
          <a:blip r:embed="rId2"/>
          <a:srcRect/>
          <a:stretch>
            <a:fillRect/>
          </a:stretch>
        </p:blipFill>
        <p:spPr>
          <a:xfrm>
            <a:off x="2263141" y="2857500"/>
            <a:ext cx="2981325" cy="2981960"/>
          </a:xfrm>
          <a:prstGeom prst="rect">
            <a:avLst/>
          </a:prstGeom>
        </p:spPr>
      </p:pic>
      <p:pic>
        <p:nvPicPr>
          <p:cNvPr id="17" name="图片 16" descr="C:\Users\Administrator\Desktop\小红书\对外汉语战略搞钱计划\卡通头像\嘟嘴.png嘟嘴"/>
          <p:cNvPicPr>
            <a:picLocks noChangeAspect="1"/>
          </p:cNvPicPr>
          <p:nvPr/>
        </p:nvPicPr>
        <p:blipFill rotWithShape="1">
          <a:blip r:embed="rId3"/>
          <a:srcRect/>
          <a:stretch>
            <a:fillRect/>
          </a:stretch>
        </p:blipFill>
        <p:spPr>
          <a:xfrm>
            <a:off x="6671946" y="2910205"/>
            <a:ext cx="2928620" cy="2929255"/>
          </a:xfrm>
          <a:prstGeom prst="rect">
            <a:avLst/>
          </a:prstGeom>
          <a:effectLst>
            <a:outerShdw blurRad="63500" sx="105000" sy="105000" algn="ctr" rotWithShape="0">
              <a:prstClr val="black">
                <a:alpha val="40000"/>
              </a:prstClr>
            </a:outerShdw>
          </a:effectLst>
        </p:spPr>
      </p:pic>
      <p:sp>
        <p:nvSpPr>
          <p:cNvPr id="20" name="文本框 19"/>
          <p:cNvSpPr txBox="1"/>
          <p:nvPr/>
        </p:nvSpPr>
        <p:spPr>
          <a:xfrm>
            <a:off x="3463663" y="1671088"/>
            <a:ext cx="5177007" cy="1568450"/>
          </a:xfrm>
          <a:prstGeom prst="rect">
            <a:avLst/>
          </a:prstGeom>
          <a:noFill/>
        </p:spPr>
        <p:txBody>
          <a:bodyPr wrap="square" rtlCol="0">
            <a:spAutoFit/>
          </a:bodyPr>
          <a:lstStyle/>
          <a:p>
            <a:pPr algn="dist"/>
            <a:r>
              <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rPr>
              <a:t>再见</a:t>
            </a:r>
            <a:endPar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endParaRPr>
          </a:p>
        </p:txBody>
      </p:sp>
      <p:grpSp>
        <p:nvGrpSpPr>
          <p:cNvPr id="7" name="组合 6"/>
          <p:cNvGrpSpPr/>
          <p:nvPr/>
        </p:nvGrpSpPr>
        <p:grpSpPr>
          <a:xfrm>
            <a:off x="-35242" y="-635"/>
            <a:ext cx="12235180" cy="7702550"/>
            <a:chOff x="-57" y="-1"/>
            <a:chExt cx="19268" cy="12130"/>
          </a:xfrm>
        </p:grpSpPr>
        <p:sp>
          <p:nvSpPr>
            <p:cNvPr id="15" name="任意多边形: 形状 14"/>
            <p:cNvSpPr/>
            <p:nvPr/>
          </p:nvSpPr>
          <p:spPr>
            <a:xfrm>
              <a:off x="0" y="1291"/>
              <a:ext cx="19197" cy="10839"/>
            </a:xfrm>
            <a:custGeom>
              <a:avLst/>
              <a:gdLst>
                <a:gd name="connsiteX0" fmla="*/ 3583673 w 12192000"/>
                <a:gd name="connsiteY0" fmla="*/ 2333624 h 6858000"/>
                <a:gd name="connsiteX1" fmla="*/ 2468198 w 12192000"/>
                <a:gd name="connsiteY1" fmla="*/ 3429000 h 6858000"/>
                <a:gd name="connsiteX2" fmla="*/ 3583673 w 12192000"/>
                <a:gd name="connsiteY2" fmla="*/ 4524376 h 6858000"/>
                <a:gd name="connsiteX3" fmla="*/ 3583694 w 12192000"/>
                <a:gd name="connsiteY3" fmla="*/ 4524374 h 6858000"/>
                <a:gd name="connsiteX4" fmla="*/ 8608307 w 12192000"/>
                <a:gd name="connsiteY4" fmla="*/ 4524374 h 6858000"/>
                <a:gd name="connsiteX5" fmla="*/ 8608327 w 12192000"/>
                <a:gd name="connsiteY5" fmla="*/ 4524376 h 6858000"/>
                <a:gd name="connsiteX6" fmla="*/ 8608349 w 12192000"/>
                <a:gd name="connsiteY6" fmla="*/ 4524374 h 6858000"/>
                <a:gd name="connsiteX7" fmla="*/ 8728919 w 12192000"/>
                <a:gd name="connsiteY7" fmla="*/ 4524374 h 6858000"/>
                <a:gd name="connsiteX8" fmla="*/ 8728919 w 12192000"/>
                <a:gd name="connsiteY8" fmla="*/ 4512439 h 6858000"/>
                <a:gd name="connsiteX9" fmla="*/ 8833135 w 12192000"/>
                <a:gd name="connsiteY9" fmla="*/ 4502121 h 6858000"/>
                <a:gd name="connsiteX10" fmla="*/ 9723802 w 12192000"/>
                <a:gd name="connsiteY10" fmla="*/ 3429000 h 6858000"/>
                <a:gd name="connsiteX11" fmla="*/ 8833135 w 12192000"/>
                <a:gd name="connsiteY11" fmla="*/ 2355879 h 6858000"/>
                <a:gd name="connsiteX12" fmla="*/ 8728919 w 12192000"/>
                <a:gd name="connsiteY12" fmla="*/ 2345561 h 6858000"/>
                <a:gd name="connsiteX13" fmla="*/ 8728919 w 12192000"/>
                <a:gd name="connsiteY13" fmla="*/ 2333624 h 6858000"/>
                <a:gd name="connsiteX14" fmla="*/ 8608327 w 12192000"/>
                <a:gd name="connsiteY14" fmla="*/ 2333624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0 w 12192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8000">
                  <a:moveTo>
                    <a:pt x="3583673" y="2333624"/>
                  </a:moveTo>
                  <a:cubicBezTo>
                    <a:pt x="2967613" y="2333624"/>
                    <a:pt x="2468198" y="2824041"/>
                    <a:pt x="2468198" y="3429000"/>
                  </a:cubicBezTo>
                  <a:cubicBezTo>
                    <a:pt x="2468198" y="4033959"/>
                    <a:pt x="2967613" y="4524376"/>
                    <a:pt x="3583673" y="4524376"/>
                  </a:cubicBezTo>
                  <a:lnTo>
                    <a:pt x="3583694" y="4524374"/>
                  </a:lnTo>
                  <a:lnTo>
                    <a:pt x="8608307" y="4524374"/>
                  </a:lnTo>
                  <a:lnTo>
                    <a:pt x="8608327" y="4524376"/>
                  </a:lnTo>
                  <a:lnTo>
                    <a:pt x="8608349" y="4524374"/>
                  </a:lnTo>
                  <a:lnTo>
                    <a:pt x="8728919" y="4524374"/>
                  </a:lnTo>
                  <a:lnTo>
                    <a:pt x="8728919" y="4512439"/>
                  </a:lnTo>
                  <a:lnTo>
                    <a:pt x="8833135" y="4502121"/>
                  </a:lnTo>
                  <a:cubicBezTo>
                    <a:pt x="9341439" y="4399982"/>
                    <a:pt x="9723802" y="3958340"/>
                    <a:pt x="9723802" y="3429000"/>
                  </a:cubicBezTo>
                  <a:cubicBezTo>
                    <a:pt x="9723802" y="2899661"/>
                    <a:pt x="9341439" y="2458018"/>
                    <a:pt x="8833135" y="2355879"/>
                  </a:cubicBezTo>
                  <a:lnTo>
                    <a:pt x="8728919" y="2345561"/>
                  </a:lnTo>
                  <a:lnTo>
                    <a:pt x="8728919" y="2333624"/>
                  </a:lnTo>
                  <a:lnTo>
                    <a:pt x="8608327" y="2333624"/>
                  </a:lnTo>
                  <a:close/>
                  <a:moveTo>
                    <a:pt x="0" y="0"/>
                  </a:moveTo>
                  <a:lnTo>
                    <a:pt x="12192000" y="0"/>
                  </a:lnTo>
                  <a:lnTo>
                    <a:pt x="12192000" y="6858000"/>
                  </a:lnTo>
                  <a:lnTo>
                    <a:pt x="0" y="6858000"/>
                  </a:lnTo>
                  <a:close/>
                </a:path>
              </a:pathLst>
            </a:cu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ffectLst>
                  <a:innerShdw blurRad="114300">
                    <a:prstClr val="black"/>
                  </a:innerShdw>
                </a:effectLst>
              </a:endParaRPr>
            </a:p>
          </p:txBody>
        </p:sp>
        <p:pic>
          <p:nvPicPr>
            <p:cNvPr id="4" name="图片 3"/>
            <p:cNvPicPr>
              <a:picLocks noChangeAspect="1"/>
            </p:cNvPicPr>
            <p:nvPr/>
          </p:nvPicPr>
          <p:blipFill>
            <a:blip r:embed="rId4"/>
            <a:stretch>
              <a:fillRect/>
            </a:stretch>
          </p:blipFill>
          <p:spPr>
            <a:xfrm>
              <a:off x="-57" y="-1"/>
              <a:ext cx="19268" cy="1744"/>
            </a:xfrm>
            <a:prstGeom prst="rect">
              <a:avLst/>
            </a:prstGeom>
          </p:spPr>
        </p:pic>
      </p:grpSp>
      <p:sp>
        <p:nvSpPr>
          <p:cNvPr id="8" name="文本框 7"/>
          <p:cNvSpPr txBox="1"/>
          <p:nvPr/>
        </p:nvSpPr>
        <p:spPr>
          <a:xfrm>
            <a:off x="3464204" y="1670813"/>
            <a:ext cx="5177816" cy="1322070"/>
          </a:xfrm>
          <a:prstGeom prst="rect">
            <a:avLst/>
          </a:prstGeom>
          <a:noFill/>
        </p:spPr>
        <p:txBody>
          <a:bodyPr wrap="square" rtlCol="0">
            <a:spAutoFit/>
          </a:bodyPr>
          <a:lstStyle/>
          <a:p>
            <a:pPr algn="dist"/>
            <a:r>
              <a:rPr lang="zh-CN" altLang="en-US"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再见</a:t>
            </a:r>
            <a:r>
              <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Bye</a:t>
            </a:r>
            <a:endPar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4" name="文本框 7"/>
          <p:cNvSpPr txBox="1"/>
          <p:nvPr/>
        </p:nvSpPr>
        <p:spPr>
          <a:xfrm>
            <a:off x="-48577" y="213995"/>
            <a:ext cx="530034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6--</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第三十八课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399669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6  Lesson 38</a:t>
            </a:r>
            <a:endPar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63" presetClass="path" presetSubtype="0" fill="hold" nodeType="withEffect">
                                  <p:stCondLst>
                                    <p:cond delay="0"/>
                                  </p:stCondLst>
                                  <p:childTnLst>
                                    <p:animMotion origin="layout" path="M -2.5E-6 -1.11111E-6 L 0.3806 -1.11111E-6 " pathEditMode="relative" rAng="0" ptsTypes="AA">
                                      <p:cBhvr>
                                        <p:cTn id="9" dur="1000" fill="hold"/>
                                        <p:tgtEl>
                                          <p:spTgt spid="18"/>
                                        </p:tgtEl>
                                        <p:attrNameLst>
                                          <p:attrName>ppt_x</p:attrName>
                                          <p:attrName>ppt_y</p:attrName>
                                        </p:attrNameLst>
                                      </p:cBhvr>
                                      <p:rCtr x="19023" y="0"/>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32" presetClass="emph" presetSubtype="0" repeatCount="4000" fill="hold" grpId="1" nodeType="withEffect">
                                  <p:stCondLst>
                                    <p:cond delay="0"/>
                                  </p:stCondLst>
                                  <p:childTnLst>
                                    <p:animRot by="120000">
                                      <p:cBhvr>
                                        <p:cTn id="16" dur="100" fill="hold">
                                          <p:stCondLst>
                                            <p:cond delay="0"/>
                                          </p:stCondLst>
                                        </p:cTn>
                                        <p:tgtEl>
                                          <p:spTgt spid="20"/>
                                        </p:tgtEl>
                                        <p:attrNameLst>
                                          <p:attrName>r</p:attrName>
                                        </p:attrNameLst>
                                      </p:cBhvr>
                                    </p:animRot>
                                    <p:animRot by="-240000">
                                      <p:cBhvr>
                                        <p:cTn id="17" dur="200" fill="hold">
                                          <p:stCondLst>
                                            <p:cond delay="200"/>
                                          </p:stCondLst>
                                        </p:cTn>
                                        <p:tgtEl>
                                          <p:spTgt spid="20"/>
                                        </p:tgtEl>
                                        <p:attrNameLst>
                                          <p:attrName>r</p:attrName>
                                        </p:attrNameLst>
                                      </p:cBhvr>
                                    </p:animRot>
                                    <p:animRot by="240000">
                                      <p:cBhvr>
                                        <p:cTn id="18" dur="200" fill="hold">
                                          <p:stCondLst>
                                            <p:cond delay="400"/>
                                          </p:stCondLst>
                                        </p:cTn>
                                        <p:tgtEl>
                                          <p:spTgt spid="20"/>
                                        </p:tgtEl>
                                        <p:attrNameLst>
                                          <p:attrName>r</p:attrName>
                                        </p:attrNameLst>
                                      </p:cBhvr>
                                    </p:animRot>
                                    <p:animRot by="-240000">
                                      <p:cBhvr>
                                        <p:cTn id="19" dur="200" fill="hold">
                                          <p:stCondLst>
                                            <p:cond delay="600"/>
                                          </p:stCondLst>
                                        </p:cTn>
                                        <p:tgtEl>
                                          <p:spTgt spid="20"/>
                                        </p:tgtEl>
                                        <p:attrNameLst>
                                          <p:attrName>r</p:attrName>
                                        </p:attrNameLst>
                                      </p:cBhvr>
                                    </p:animRot>
                                    <p:animRot by="120000">
                                      <p:cBhvr>
                                        <p:cTn id="20" dur="200" fill="hold">
                                          <p:stCondLst>
                                            <p:cond delay="800"/>
                                          </p:stCondLst>
                                        </p:cTn>
                                        <p:tgtEl>
                                          <p:spTgt spid="20"/>
                                        </p:tgtEl>
                                        <p:attrNameLst>
                                          <p:attrName>r</p:attrName>
                                        </p:attrNameLst>
                                      </p:cBhvr>
                                    </p:animRot>
                                  </p:childTnLst>
                                </p:cTn>
                              </p:par>
                              <p:par>
                                <p:cTn id="21" presetID="32" presetClass="emph" presetSubtype="0" repeatCount="4000" fill="hold" grpId="1" nodeType="with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8"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PA" val="v5.2.11"/>
</p:tagLst>
</file>

<file path=ppt/tags/tag101.xml><?xml version="1.0" encoding="utf-8"?>
<p:tagLst xmlns:p="http://schemas.openxmlformats.org/presentationml/2006/main">
  <p:tag name="PA" val="v5.2.11"/>
</p:tagLst>
</file>

<file path=ppt/tags/tag102.xml><?xml version="1.0" encoding="utf-8"?>
<p:tagLst xmlns:p="http://schemas.openxmlformats.org/presentationml/2006/main">
  <p:tag name="PA" val="v5.2.11"/>
</p:tagLst>
</file>

<file path=ppt/tags/tag103.xml><?xml version="1.0" encoding="utf-8"?>
<p:tagLst xmlns:p="http://schemas.openxmlformats.org/presentationml/2006/main">
  <p:tag name="PA" val="v5.2.11"/>
</p:tagLst>
</file>

<file path=ppt/tags/tag104.xml><?xml version="1.0" encoding="utf-8"?>
<p:tagLst xmlns:p="http://schemas.openxmlformats.org/presentationml/2006/main">
  <p:tag name="PA" val="v5.2.11"/>
</p:tagLst>
</file>

<file path=ppt/tags/tag105.xml><?xml version="1.0" encoding="utf-8"?>
<p:tagLst xmlns:p="http://schemas.openxmlformats.org/presentationml/2006/main">
  <p:tag name="PA" val="v5.2.11"/>
</p:tagLst>
</file>

<file path=ppt/tags/tag106.xml><?xml version="1.0" encoding="utf-8"?>
<p:tagLst xmlns:p="http://schemas.openxmlformats.org/presentationml/2006/main">
  <p:tag name="PA" val="v5.2.11"/>
</p:tagLst>
</file>

<file path=ppt/tags/tag107.xml><?xml version="1.0" encoding="utf-8"?>
<p:tagLst xmlns:p="http://schemas.openxmlformats.org/presentationml/2006/main">
  <p:tag name="PA" val="v5.2.11"/>
</p:tagLst>
</file>

<file path=ppt/tags/tag108.xml><?xml version="1.0" encoding="utf-8"?>
<p:tagLst xmlns:p="http://schemas.openxmlformats.org/presentationml/2006/main">
  <p:tag name="PA" val="v5.2.11"/>
</p:tagLst>
</file>

<file path=ppt/tags/tag109.xml><?xml version="1.0" encoding="utf-8"?>
<p:tagLst xmlns:p="http://schemas.openxmlformats.org/presentationml/2006/main">
  <p:tag name="PA" val="v5.2.1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PA" val="v5.2.11"/>
</p:tagLst>
</file>

<file path=ppt/tags/tag111.xml><?xml version="1.0" encoding="utf-8"?>
<p:tagLst xmlns:p="http://schemas.openxmlformats.org/presentationml/2006/main">
  <p:tag name="PA" val="v5.2.11"/>
</p:tagLst>
</file>

<file path=ppt/tags/tag112.xml><?xml version="1.0" encoding="utf-8"?>
<p:tagLst xmlns:p="http://schemas.openxmlformats.org/presentationml/2006/main">
  <p:tag name="PA" val="v5.2.11"/>
</p:tagLst>
</file>

<file path=ppt/tags/tag113.xml><?xml version="1.0" encoding="utf-8"?>
<p:tagLst xmlns:p="http://schemas.openxmlformats.org/presentationml/2006/main">
  <p:tag name="PA" val="v5.2.11"/>
</p:tagLst>
</file>

<file path=ppt/tags/tag114.xml><?xml version="1.0" encoding="utf-8"?>
<p:tagLst xmlns:p="http://schemas.openxmlformats.org/presentationml/2006/main">
  <p:tag name="PA" val="v5.2.11"/>
</p:tagLst>
</file>

<file path=ppt/tags/tag115.xml><?xml version="1.0" encoding="utf-8"?>
<p:tagLst xmlns:p="http://schemas.openxmlformats.org/presentationml/2006/main">
  <p:tag name="PA" val="v5.2.11"/>
</p:tagLst>
</file>

<file path=ppt/tags/tag116.xml><?xml version="1.0" encoding="utf-8"?>
<p:tagLst xmlns:p="http://schemas.openxmlformats.org/presentationml/2006/main">
  <p:tag name="PA" val="v5.2.11"/>
</p:tagLst>
</file>

<file path=ppt/tags/tag117.xml><?xml version="1.0" encoding="utf-8"?>
<p:tagLst xmlns:p="http://schemas.openxmlformats.org/presentationml/2006/main">
  <p:tag name="PA" val="v5.2.11"/>
</p:tagLst>
</file>

<file path=ppt/tags/tag118.xml><?xml version="1.0" encoding="utf-8"?>
<p:tagLst xmlns:p="http://schemas.openxmlformats.org/presentationml/2006/main">
  <p:tag name="PA" val="v5.2.11"/>
</p:tagLst>
</file>

<file path=ppt/tags/tag119.xml><?xml version="1.0" encoding="utf-8"?>
<p:tagLst xmlns:p="http://schemas.openxmlformats.org/presentationml/2006/main">
  <p:tag name="PA" val="v5.2.1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11"/>
</p:tagLst>
</file>

<file path=ppt/tags/tag121.xml><?xml version="1.0" encoding="utf-8"?>
<p:tagLst xmlns:p="http://schemas.openxmlformats.org/presentationml/2006/main">
  <p:tag name="PA" val="v5.2.11"/>
</p:tagLst>
</file>

<file path=ppt/tags/tag122.xml><?xml version="1.0" encoding="utf-8"?>
<p:tagLst xmlns:p="http://schemas.openxmlformats.org/presentationml/2006/main">
  <p:tag name="PA" val="v5.2.11"/>
</p:tagLst>
</file>

<file path=ppt/tags/tag123.xml><?xml version="1.0" encoding="utf-8"?>
<p:tagLst xmlns:p="http://schemas.openxmlformats.org/presentationml/2006/main">
  <p:tag name="PA" val="v5.2.11"/>
</p:tagLst>
</file>

<file path=ppt/tags/tag124.xml><?xml version="1.0" encoding="utf-8"?>
<p:tagLst xmlns:p="http://schemas.openxmlformats.org/presentationml/2006/main">
  <p:tag name="PA" val="v5.2.11"/>
</p:tagLst>
</file>

<file path=ppt/tags/tag125.xml><?xml version="1.0" encoding="utf-8"?>
<p:tagLst xmlns:p="http://schemas.openxmlformats.org/presentationml/2006/main">
  <p:tag name="PA" val="v5.2.11"/>
</p:tagLst>
</file>

<file path=ppt/tags/tag126.xml><?xml version="1.0" encoding="utf-8"?>
<p:tagLst xmlns:p="http://schemas.openxmlformats.org/presentationml/2006/main">
  <p:tag name="PA" val="v5.2.11"/>
</p:tagLst>
</file>

<file path=ppt/tags/tag127.xml><?xml version="1.0" encoding="utf-8"?>
<p:tagLst xmlns:p="http://schemas.openxmlformats.org/presentationml/2006/main">
  <p:tag name="PA" val="v5.2.11"/>
</p:tagLst>
</file>

<file path=ppt/tags/tag128.xml><?xml version="1.0" encoding="utf-8"?>
<p:tagLst xmlns:p="http://schemas.openxmlformats.org/presentationml/2006/main">
  <p:tag name="PA" val="v5.2.11"/>
</p:tagLst>
</file>

<file path=ppt/tags/tag129.xml><?xml version="1.0" encoding="utf-8"?>
<p:tagLst xmlns:p="http://schemas.openxmlformats.org/presentationml/2006/main">
  <p:tag name="PA" val="v5.2.1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PA" val="v5.2.11"/>
</p:tagLst>
</file>

<file path=ppt/tags/tag131.xml><?xml version="1.0" encoding="utf-8"?>
<p:tagLst xmlns:p="http://schemas.openxmlformats.org/presentationml/2006/main">
  <p:tag name="PA" val="v5.2.11"/>
</p:tagLst>
</file>

<file path=ppt/tags/tag132.xml><?xml version="1.0" encoding="utf-8"?>
<p:tagLst xmlns:p="http://schemas.openxmlformats.org/presentationml/2006/main">
  <p:tag name="PA" val="v5.2.11"/>
</p:tagLst>
</file>

<file path=ppt/tags/tag133.xml><?xml version="1.0" encoding="utf-8"?>
<p:tagLst xmlns:p="http://schemas.openxmlformats.org/presentationml/2006/main">
  <p:tag name="PA" val="v5.2.11"/>
</p:tagLst>
</file>

<file path=ppt/tags/tag134.xml><?xml version="1.0" encoding="utf-8"?>
<p:tagLst xmlns:p="http://schemas.openxmlformats.org/presentationml/2006/main">
  <p:tag name="PA" val="v5.2.11"/>
</p:tagLst>
</file>

<file path=ppt/tags/tag135.xml><?xml version="1.0" encoding="utf-8"?>
<p:tagLst xmlns:p="http://schemas.openxmlformats.org/presentationml/2006/main">
  <p:tag name="PA" val="v5.2.11"/>
</p:tagLst>
</file>

<file path=ppt/tags/tag136.xml><?xml version="1.0" encoding="utf-8"?>
<p:tagLst xmlns:p="http://schemas.openxmlformats.org/presentationml/2006/main">
  <p:tag name="PA" val="v5.2.11"/>
</p:tagLst>
</file>

<file path=ppt/tags/tag137.xml><?xml version="1.0" encoding="utf-8"?>
<p:tagLst xmlns:p="http://schemas.openxmlformats.org/presentationml/2006/main">
  <p:tag name="PA" val="v5.2.11"/>
</p:tagLst>
</file>

<file path=ppt/tags/tag138.xml><?xml version="1.0" encoding="utf-8"?>
<p:tagLst xmlns:p="http://schemas.openxmlformats.org/presentationml/2006/main">
  <p:tag name="PA" val="v5.2.11"/>
</p:tagLst>
</file>

<file path=ppt/tags/tag139.xml><?xml version="1.0" encoding="utf-8"?>
<p:tagLst xmlns:p="http://schemas.openxmlformats.org/presentationml/2006/main">
  <p:tag name="PA" val="v5.2.1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PA" val="v5.2.11"/>
</p:tagLst>
</file>

<file path=ppt/tags/tag141.xml><?xml version="1.0" encoding="utf-8"?>
<p:tagLst xmlns:p="http://schemas.openxmlformats.org/presentationml/2006/main">
  <p:tag name="PA" val="v5.2.11"/>
</p:tagLst>
</file>

<file path=ppt/tags/tag142.xml><?xml version="1.0" encoding="utf-8"?>
<p:tagLst xmlns:p="http://schemas.openxmlformats.org/presentationml/2006/main">
  <p:tag name="PA" val="v5.2.11"/>
</p:tagLst>
</file>

<file path=ppt/tags/tag143.xml><?xml version="1.0" encoding="utf-8"?>
<p:tagLst xmlns:p="http://schemas.openxmlformats.org/presentationml/2006/main">
  <p:tag name="PA" val="v5.2.11"/>
</p:tagLst>
</file>

<file path=ppt/tags/tag144.xml><?xml version="1.0" encoding="utf-8"?>
<p:tagLst xmlns:p="http://schemas.openxmlformats.org/presentationml/2006/main">
  <p:tag name="PA" val="v5.2.11"/>
</p:tagLst>
</file>

<file path=ppt/tags/tag145.xml><?xml version="1.0" encoding="utf-8"?>
<p:tagLst xmlns:p="http://schemas.openxmlformats.org/presentationml/2006/main">
  <p:tag name="PA" val="v5.2.11"/>
</p:tagLst>
</file>

<file path=ppt/tags/tag146.xml><?xml version="1.0" encoding="utf-8"?>
<p:tagLst xmlns:p="http://schemas.openxmlformats.org/presentationml/2006/main">
  <p:tag name="PA" val="v5.2.11"/>
</p:tagLst>
</file>

<file path=ppt/tags/tag147.xml><?xml version="1.0" encoding="utf-8"?>
<p:tagLst xmlns:p="http://schemas.openxmlformats.org/presentationml/2006/main">
  <p:tag name="PA" val="v5.2.11"/>
</p:tagLst>
</file>

<file path=ppt/tags/tag148.xml><?xml version="1.0" encoding="utf-8"?>
<p:tagLst xmlns:p="http://schemas.openxmlformats.org/presentationml/2006/main">
  <p:tag name="PA" val="v5.2.11"/>
</p:tagLst>
</file>

<file path=ppt/tags/tag149.xml><?xml version="1.0" encoding="utf-8"?>
<p:tagLst xmlns:p="http://schemas.openxmlformats.org/presentationml/2006/main">
  <p:tag name="PA" val="v5.2.1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PA" val="v5.2.11"/>
</p:tagLst>
</file>

<file path=ppt/tags/tag151.xml><?xml version="1.0" encoding="utf-8"?>
<p:tagLst xmlns:p="http://schemas.openxmlformats.org/presentationml/2006/main">
  <p:tag name="PA" val="v5.2.11"/>
</p:tagLst>
</file>

<file path=ppt/tags/tag152.xml><?xml version="1.0" encoding="utf-8"?>
<p:tagLst xmlns:p="http://schemas.openxmlformats.org/presentationml/2006/main">
  <p:tag name="PA" val="v5.2.11"/>
</p:tagLst>
</file>

<file path=ppt/tags/tag153.xml><?xml version="1.0" encoding="utf-8"?>
<p:tagLst xmlns:p="http://schemas.openxmlformats.org/presentationml/2006/main">
  <p:tag name="PA" val="v5.2.11"/>
</p:tagLst>
</file>

<file path=ppt/tags/tag154.xml><?xml version="1.0" encoding="utf-8"?>
<p:tagLst xmlns:p="http://schemas.openxmlformats.org/presentationml/2006/main">
  <p:tag name="PA" val="v5.2.11"/>
</p:tagLst>
</file>

<file path=ppt/tags/tag155.xml><?xml version="1.0" encoding="utf-8"?>
<p:tagLst xmlns:p="http://schemas.openxmlformats.org/presentationml/2006/main">
  <p:tag name="PA" val="v5.2.11"/>
</p:tagLst>
</file>

<file path=ppt/tags/tag156.xml><?xml version="1.0" encoding="utf-8"?>
<p:tagLst xmlns:p="http://schemas.openxmlformats.org/presentationml/2006/main">
  <p:tag name="PA" val="v5.2.11"/>
</p:tagLst>
</file>

<file path=ppt/tags/tag157.xml><?xml version="1.0" encoding="utf-8"?>
<p:tagLst xmlns:p="http://schemas.openxmlformats.org/presentationml/2006/main">
  <p:tag name="PA" val="v5.2.11"/>
</p:tagLst>
</file>

<file path=ppt/tags/tag158.xml><?xml version="1.0" encoding="utf-8"?>
<p:tagLst xmlns:p="http://schemas.openxmlformats.org/presentationml/2006/main">
  <p:tag name="PA" val="v5.2.11"/>
</p:tagLst>
</file>

<file path=ppt/tags/tag159.xml><?xml version="1.0" encoding="utf-8"?>
<p:tagLst xmlns:p="http://schemas.openxmlformats.org/presentationml/2006/main">
  <p:tag name="PA" val="v5.2.1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PA" val="v5.2.11"/>
</p:tagLst>
</file>

<file path=ppt/tags/tag161.xml><?xml version="1.0" encoding="utf-8"?>
<p:tagLst xmlns:p="http://schemas.openxmlformats.org/presentationml/2006/main">
  <p:tag name="PA" val="v5.2.11"/>
</p:tagLst>
</file>

<file path=ppt/tags/tag162.xml><?xml version="1.0" encoding="utf-8"?>
<p:tagLst xmlns:p="http://schemas.openxmlformats.org/presentationml/2006/main">
  <p:tag name="PA" val="v5.2.11"/>
</p:tagLst>
</file>

<file path=ppt/tags/tag163.xml><?xml version="1.0" encoding="utf-8"?>
<p:tagLst xmlns:p="http://schemas.openxmlformats.org/presentationml/2006/main">
  <p:tag name="PA" val="v5.2.11"/>
</p:tagLst>
</file>

<file path=ppt/tags/tag164.xml><?xml version="1.0" encoding="utf-8"?>
<p:tagLst xmlns:p="http://schemas.openxmlformats.org/presentationml/2006/main">
  <p:tag name="PA" val="v5.2.11"/>
</p:tagLst>
</file>

<file path=ppt/tags/tag165.xml><?xml version="1.0" encoding="utf-8"?>
<p:tagLst xmlns:p="http://schemas.openxmlformats.org/presentationml/2006/main">
  <p:tag name="PA" val="v5.2.11"/>
</p:tagLst>
</file>

<file path=ppt/tags/tag166.xml><?xml version="1.0" encoding="utf-8"?>
<p:tagLst xmlns:p="http://schemas.openxmlformats.org/presentationml/2006/main">
  <p:tag name="PA" val="v5.2.11"/>
</p:tagLst>
</file>

<file path=ppt/tags/tag167.xml><?xml version="1.0" encoding="utf-8"?>
<p:tagLst xmlns:p="http://schemas.openxmlformats.org/presentationml/2006/main">
  <p:tag name="PA" val="v5.2.11"/>
</p:tagLst>
</file>

<file path=ppt/tags/tag168.xml><?xml version="1.0" encoding="utf-8"?>
<p:tagLst xmlns:p="http://schemas.openxmlformats.org/presentationml/2006/main">
  <p:tag name="PA" val="v5.2.11"/>
</p:tagLst>
</file>

<file path=ppt/tags/tag169.xml><?xml version="1.0" encoding="utf-8"?>
<p:tagLst xmlns:p="http://schemas.openxmlformats.org/presentationml/2006/main">
  <p:tag name="PA" val="v5.2.1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PA" val="v5.2.11"/>
</p:tagLst>
</file>

<file path=ppt/tags/tag171.xml><?xml version="1.0" encoding="utf-8"?>
<p:tagLst xmlns:p="http://schemas.openxmlformats.org/presentationml/2006/main">
  <p:tag name="PA" val="v5.2.11"/>
</p:tagLst>
</file>

<file path=ppt/tags/tag172.xml><?xml version="1.0" encoding="utf-8"?>
<p:tagLst xmlns:p="http://schemas.openxmlformats.org/presentationml/2006/main">
  <p:tag name="PA" val="v5.2.11"/>
</p:tagLst>
</file>

<file path=ppt/tags/tag173.xml><?xml version="1.0" encoding="utf-8"?>
<p:tagLst xmlns:p="http://schemas.openxmlformats.org/presentationml/2006/main">
  <p:tag name="PA" val="v5.2.11"/>
</p:tagLst>
</file>

<file path=ppt/tags/tag174.xml><?xml version="1.0" encoding="utf-8"?>
<p:tagLst xmlns:p="http://schemas.openxmlformats.org/presentationml/2006/main">
  <p:tag name="PA" val="v5.2.11"/>
</p:tagLst>
</file>

<file path=ppt/tags/tag175.xml><?xml version="1.0" encoding="utf-8"?>
<p:tagLst xmlns:p="http://schemas.openxmlformats.org/presentationml/2006/main">
  <p:tag name="PA" val="v5.2.11"/>
</p:tagLst>
</file>

<file path=ppt/tags/tag176.xml><?xml version="1.0" encoding="utf-8"?>
<p:tagLst xmlns:p="http://schemas.openxmlformats.org/presentationml/2006/main">
  <p:tag name="PA" val="v5.2.11"/>
</p:tagLst>
</file>

<file path=ppt/tags/tag177.xml><?xml version="1.0" encoding="utf-8"?>
<p:tagLst xmlns:p="http://schemas.openxmlformats.org/presentationml/2006/main">
  <p:tag name="PA" val="v5.2.11"/>
</p:tagLst>
</file>

<file path=ppt/tags/tag178.xml><?xml version="1.0" encoding="utf-8"?>
<p:tagLst xmlns:p="http://schemas.openxmlformats.org/presentationml/2006/main">
  <p:tag name="PA" val="v5.2.11"/>
</p:tagLst>
</file>

<file path=ppt/tags/tag1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2.xml><?xml version="1.0" encoding="utf-8"?>
<p:tagLst xmlns:p="http://schemas.openxmlformats.org/presentationml/2006/main">
  <p:tag name="KSO_WM_UNIT_PLACING_PICTURE_USER_VIEWPORT" val="{&quot;height&quot;:8984,&quot;width&quot;:15690}"/>
</p:tagLst>
</file>

<file path=ppt/tags/tag193.xml><?xml version="1.0" encoding="utf-8"?>
<p:tagLst xmlns:p="http://schemas.openxmlformats.org/presentationml/2006/main">
  <p:tag name="KSO_WM_SPECIAL_SOURCE" val="bdnull"/>
</p:tagLst>
</file>

<file path=ppt/tags/tag194.xml><?xml version="1.0" encoding="utf-8"?>
<p:tagLst xmlns:p="http://schemas.openxmlformats.org/presentationml/2006/main">
  <p:tag name="PA" val="v5.2.11"/>
</p:tagLst>
</file>

<file path=ppt/tags/tag195.xml><?xml version="1.0" encoding="utf-8"?>
<p:tagLst xmlns:p="http://schemas.openxmlformats.org/presentationml/2006/main">
  <p:tag name="PA" val="v5.2.11"/>
</p:tagLst>
</file>

<file path=ppt/tags/tag196.xml><?xml version="1.0" encoding="utf-8"?>
<p:tagLst xmlns:p="http://schemas.openxmlformats.org/presentationml/2006/main">
  <p:tag name="PA" val="v5.2.11"/>
</p:tagLst>
</file>

<file path=ppt/tags/tag197.xml><?xml version="1.0" encoding="utf-8"?>
<p:tagLst xmlns:p="http://schemas.openxmlformats.org/presentationml/2006/main">
  <p:tag name="PA" val="v5.2.11"/>
</p:tagLst>
</file>

<file path=ppt/tags/tag198.xml><?xml version="1.0" encoding="utf-8"?>
<p:tagLst xmlns:p="http://schemas.openxmlformats.org/presentationml/2006/main">
  <p:tag name="PA" val="v5.2.11"/>
</p:tagLst>
</file>

<file path=ppt/tags/tag199.xml><?xml version="1.0" encoding="utf-8"?>
<p:tagLst xmlns:p="http://schemas.openxmlformats.org/presentationml/2006/main">
  <p:tag name="PA" val="v5.2.1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PA" val="v5.2.11"/>
</p:tagLst>
</file>

<file path=ppt/tags/tag201.xml><?xml version="1.0" encoding="utf-8"?>
<p:tagLst xmlns:p="http://schemas.openxmlformats.org/presentationml/2006/main">
  <p:tag name="PA" val="v5.2.11"/>
</p:tagLst>
</file>

<file path=ppt/tags/tag202.xml><?xml version="1.0" encoding="utf-8"?>
<p:tagLst xmlns:p="http://schemas.openxmlformats.org/presentationml/2006/main">
  <p:tag name="PA" val="v5.2.11"/>
</p:tagLst>
</file>

<file path=ppt/tags/tag203.xml><?xml version="1.0" encoding="utf-8"?>
<p:tagLst xmlns:p="http://schemas.openxmlformats.org/presentationml/2006/main">
  <p:tag name="PA" val="v5.2.11"/>
</p:tagLst>
</file>

<file path=ppt/tags/tag204.xml><?xml version="1.0" encoding="utf-8"?>
<p:tagLst xmlns:p="http://schemas.openxmlformats.org/presentationml/2006/main">
  <p:tag name="PA" val="v5.2.11"/>
</p:tagLst>
</file>

<file path=ppt/tags/tag205.xml><?xml version="1.0" encoding="utf-8"?>
<p:tagLst xmlns:p="http://schemas.openxmlformats.org/presentationml/2006/main">
  <p:tag name="PA" val="v5.2.11"/>
</p:tagLst>
</file>

<file path=ppt/tags/tag206.xml><?xml version="1.0" encoding="utf-8"?>
<p:tagLst xmlns:p="http://schemas.openxmlformats.org/presentationml/2006/main">
  <p:tag name="PA" val="v5.2.11"/>
</p:tagLst>
</file>

<file path=ppt/tags/tag207.xml><?xml version="1.0" encoding="utf-8"?>
<p:tagLst xmlns:p="http://schemas.openxmlformats.org/presentationml/2006/main">
  <p:tag name="PA" val="v5.2.11"/>
</p:tagLst>
</file>

<file path=ppt/tags/tag208.xml><?xml version="1.0" encoding="utf-8"?>
<p:tagLst xmlns:p="http://schemas.openxmlformats.org/presentationml/2006/main">
  <p:tag name="PA" val="v5.2.11"/>
</p:tagLst>
</file>

<file path=ppt/tags/tag209.xml><?xml version="1.0" encoding="utf-8"?>
<p:tagLst xmlns:p="http://schemas.openxmlformats.org/presentationml/2006/main">
  <p:tag name="PA" val="v5.2.1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PA" val="v5.2.11"/>
</p:tagLst>
</file>

<file path=ppt/tags/tag211.xml><?xml version="1.0" encoding="utf-8"?>
<p:tagLst xmlns:p="http://schemas.openxmlformats.org/presentationml/2006/main">
  <p:tag name="PA" val="v5.2.11"/>
</p:tagLst>
</file>

<file path=ppt/tags/tag212.xml><?xml version="1.0" encoding="utf-8"?>
<p:tagLst xmlns:p="http://schemas.openxmlformats.org/presentationml/2006/main">
  <p:tag name="PA" val="v5.2.11"/>
</p:tagLst>
</file>

<file path=ppt/tags/tag213.xml><?xml version="1.0" encoding="utf-8"?>
<p:tagLst xmlns:p="http://schemas.openxmlformats.org/presentationml/2006/main">
  <p:tag name="PA" val="v5.2.11"/>
</p:tagLst>
</file>

<file path=ppt/tags/tag214.xml><?xml version="1.0" encoding="utf-8"?>
<p:tagLst xmlns:p="http://schemas.openxmlformats.org/presentationml/2006/main">
  <p:tag name="PA" val="v5.2.11"/>
</p:tagLst>
</file>

<file path=ppt/tags/tag215.xml><?xml version="1.0" encoding="utf-8"?>
<p:tagLst xmlns:p="http://schemas.openxmlformats.org/presentationml/2006/main">
  <p:tag name="PA" val="v5.2.11"/>
</p:tagLst>
</file>

<file path=ppt/tags/tag216.xml><?xml version="1.0" encoding="utf-8"?>
<p:tagLst xmlns:p="http://schemas.openxmlformats.org/presentationml/2006/main">
  <p:tag name="PA" val="v5.2.11"/>
</p:tagLst>
</file>

<file path=ppt/tags/tag217.xml><?xml version="1.0" encoding="utf-8"?>
<p:tagLst xmlns:p="http://schemas.openxmlformats.org/presentationml/2006/main">
  <p:tag name="PA" val="v5.2.11"/>
</p:tagLst>
</file>

<file path=ppt/tags/tag218.xml><?xml version="1.0" encoding="utf-8"?>
<p:tagLst xmlns:p="http://schemas.openxmlformats.org/presentationml/2006/main">
  <p:tag name="PA" val="v5.2.11"/>
</p:tagLst>
</file>

<file path=ppt/tags/tag219.xml><?xml version="1.0" encoding="utf-8"?>
<p:tagLst xmlns:p="http://schemas.openxmlformats.org/presentationml/2006/main">
  <p:tag name="PA" val="v5.2.1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PA" val="v5.2.11"/>
</p:tagLst>
</file>

<file path=ppt/tags/tag221.xml><?xml version="1.0" encoding="utf-8"?>
<p:tagLst xmlns:p="http://schemas.openxmlformats.org/presentationml/2006/main">
  <p:tag name="PA" val="v5.2.11"/>
</p:tagLst>
</file>

<file path=ppt/tags/tag222.xml><?xml version="1.0" encoding="utf-8"?>
<p:tagLst xmlns:p="http://schemas.openxmlformats.org/presentationml/2006/main">
  <p:tag name="PA" val="v5.2.11"/>
</p:tagLst>
</file>

<file path=ppt/tags/tag223.xml><?xml version="1.0" encoding="utf-8"?>
<p:tagLst xmlns:p="http://schemas.openxmlformats.org/presentationml/2006/main">
  <p:tag name="PA" val="v5.2.11"/>
</p:tagLst>
</file>

<file path=ppt/tags/tag224.xml><?xml version="1.0" encoding="utf-8"?>
<p:tagLst xmlns:p="http://schemas.openxmlformats.org/presentationml/2006/main">
  <p:tag name="PA" val="v5.2.11"/>
</p:tagLst>
</file>

<file path=ppt/tags/tag225.xml><?xml version="1.0" encoding="utf-8"?>
<p:tagLst xmlns:p="http://schemas.openxmlformats.org/presentationml/2006/main">
  <p:tag name="PA" val="v5.2.11"/>
</p:tagLst>
</file>

<file path=ppt/tags/tag226.xml><?xml version="1.0" encoding="utf-8"?>
<p:tagLst xmlns:p="http://schemas.openxmlformats.org/presentationml/2006/main">
  <p:tag name="PA" val="v5.2.11"/>
</p:tagLst>
</file>

<file path=ppt/tags/tag227.xml><?xml version="1.0" encoding="utf-8"?>
<p:tagLst xmlns:p="http://schemas.openxmlformats.org/presentationml/2006/main">
  <p:tag name="PA" val="v5.2.11"/>
</p:tagLst>
</file>

<file path=ppt/tags/tag228.xml><?xml version="1.0" encoding="utf-8"?>
<p:tagLst xmlns:p="http://schemas.openxmlformats.org/presentationml/2006/main">
  <p:tag name="PA" val="v5.2.11"/>
</p:tagLst>
</file>

<file path=ppt/tags/tag229.xml><?xml version="1.0" encoding="utf-8"?>
<p:tagLst xmlns:p="http://schemas.openxmlformats.org/presentationml/2006/main">
  <p:tag name="PA" val="v5.2.1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PA" val="v5.2.11"/>
</p:tagLst>
</file>

<file path=ppt/tags/tag231.xml><?xml version="1.0" encoding="utf-8"?>
<p:tagLst xmlns:p="http://schemas.openxmlformats.org/presentationml/2006/main">
  <p:tag name="PA" val="v5.2.11"/>
</p:tagLst>
</file>

<file path=ppt/tags/tag232.xml><?xml version="1.0" encoding="utf-8"?>
<p:tagLst xmlns:p="http://schemas.openxmlformats.org/presentationml/2006/main">
  <p:tag name="PA" val="v5.2.11"/>
</p:tagLst>
</file>

<file path=ppt/tags/tag233.xml><?xml version="1.0" encoding="utf-8"?>
<p:tagLst xmlns:p="http://schemas.openxmlformats.org/presentationml/2006/main">
  <p:tag name="PA" val="v5.2.11"/>
</p:tagLst>
</file>

<file path=ppt/tags/tag234.xml><?xml version="1.0" encoding="utf-8"?>
<p:tagLst xmlns:p="http://schemas.openxmlformats.org/presentationml/2006/main">
  <p:tag name="PA" val="v5.2.11"/>
</p:tagLst>
</file>

<file path=ppt/tags/tag235.xml><?xml version="1.0" encoding="utf-8"?>
<p:tagLst xmlns:p="http://schemas.openxmlformats.org/presentationml/2006/main">
  <p:tag name="PA" val="v5.2.11"/>
</p:tagLst>
</file>

<file path=ppt/tags/tag236.xml><?xml version="1.0" encoding="utf-8"?>
<p:tagLst xmlns:p="http://schemas.openxmlformats.org/presentationml/2006/main">
  <p:tag name="PA" val="v5.2.11"/>
</p:tagLst>
</file>

<file path=ppt/tags/tag237.xml><?xml version="1.0" encoding="utf-8"?>
<p:tagLst xmlns:p="http://schemas.openxmlformats.org/presentationml/2006/main">
  <p:tag name="PA" val="v5.2.11"/>
</p:tagLst>
</file>

<file path=ppt/tags/tag238.xml><?xml version="1.0" encoding="utf-8"?>
<p:tagLst xmlns:p="http://schemas.openxmlformats.org/presentationml/2006/main">
  <p:tag name="PA" val="v5.2.11"/>
</p:tagLst>
</file>

<file path=ppt/tags/tag239.xml><?xml version="1.0" encoding="utf-8"?>
<p:tagLst xmlns:p="http://schemas.openxmlformats.org/presentationml/2006/main">
  <p:tag name="PA" val="v5.2.1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PA" val="v5.2.11"/>
</p:tagLst>
</file>

<file path=ppt/tags/tag241.xml><?xml version="1.0" encoding="utf-8"?>
<p:tagLst xmlns:p="http://schemas.openxmlformats.org/presentationml/2006/main">
  <p:tag name="PA" val="v5.2.11"/>
</p:tagLst>
</file>

<file path=ppt/tags/tag242.xml><?xml version="1.0" encoding="utf-8"?>
<p:tagLst xmlns:p="http://schemas.openxmlformats.org/presentationml/2006/main">
  <p:tag name="PA" val="v5.2.11"/>
</p:tagLst>
</file>

<file path=ppt/tags/tag243.xml><?xml version="1.0" encoding="utf-8"?>
<p:tagLst xmlns:p="http://schemas.openxmlformats.org/presentationml/2006/main">
  <p:tag name="PA" val="v5.2.11"/>
</p:tagLst>
</file>

<file path=ppt/tags/tag244.xml><?xml version="1.0" encoding="utf-8"?>
<p:tagLst xmlns:p="http://schemas.openxmlformats.org/presentationml/2006/main">
  <p:tag name="PA" val="v5.2.11"/>
</p:tagLst>
</file>

<file path=ppt/tags/tag245.xml><?xml version="1.0" encoding="utf-8"?>
<p:tagLst xmlns:p="http://schemas.openxmlformats.org/presentationml/2006/main">
  <p:tag name="PA" val="v5.2.11"/>
</p:tagLst>
</file>

<file path=ppt/tags/tag246.xml><?xml version="1.0" encoding="utf-8"?>
<p:tagLst xmlns:p="http://schemas.openxmlformats.org/presentationml/2006/main">
  <p:tag name="PA" val="v5.2.11"/>
</p:tagLst>
</file>

<file path=ppt/tags/tag247.xml><?xml version="1.0" encoding="utf-8"?>
<p:tagLst xmlns:p="http://schemas.openxmlformats.org/presentationml/2006/main">
  <p:tag name="PA" val="v5.2.11"/>
</p:tagLst>
</file>

<file path=ppt/tags/tag248.xml><?xml version="1.0" encoding="utf-8"?>
<p:tagLst xmlns:p="http://schemas.openxmlformats.org/presentationml/2006/main">
  <p:tag name="PA" val="v5.2.11"/>
</p:tagLst>
</file>

<file path=ppt/tags/tag249.xml><?xml version="1.0" encoding="utf-8"?>
<p:tagLst xmlns:p="http://schemas.openxmlformats.org/presentationml/2006/main">
  <p:tag name="PA" val="v5.2.1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PA" val="v5.2.11"/>
</p:tagLst>
</file>

<file path=ppt/tags/tag251.xml><?xml version="1.0" encoding="utf-8"?>
<p:tagLst xmlns:p="http://schemas.openxmlformats.org/presentationml/2006/main">
  <p:tag name="PA" val="v5.2.11"/>
</p:tagLst>
</file>

<file path=ppt/tags/tag252.xml><?xml version="1.0" encoding="utf-8"?>
<p:tagLst xmlns:p="http://schemas.openxmlformats.org/presentationml/2006/main">
  <p:tag name="PA" val="v5.2.11"/>
</p:tagLst>
</file>

<file path=ppt/tags/tag253.xml><?xml version="1.0" encoding="utf-8"?>
<p:tagLst xmlns:p="http://schemas.openxmlformats.org/presentationml/2006/main">
  <p:tag name="PA" val="v5.2.11"/>
</p:tagLst>
</file>

<file path=ppt/tags/tag254.xml><?xml version="1.0" encoding="utf-8"?>
<p:tagLst xmlns:p="http://schemas.openxmlformats.org/presentationml/2006/main">
  <p:tag name="PA" val="v5.2.11"/>
</p:tagLst>
</file>

<file path=ppt/tags/tag255.xml><?xml version="1.0" encoding="utf-8"?>
<p:tagLst xmlns:p="http://schemas.openxmlformats.org/presentationml/2006/main">
  <p:tag name="PA" val="v5.2.11"/>
</p:tagLst>
</file>

<file path=ppt/tags/tag256.xml><?xml version="1.0" encoding="utf-8"?>
<p:tagLst xmlns:p="http://schemas.openxmlformats.org/presentationml/2006/main">
  <p:tag name="PA" val="v5.2.11"/>
</p:tagLst>
</file>

<file path=ppt/tags/tag257.xml><?xml version="1.0" encoding="utf-8"?>
<p:tagLst xmlns:p="http://schemas.openxmlformats.org/presentationml/2006/main">
  <p:tag name="PA" val="v5.2.11"/>
</p:tagLst>
</file>

<file path=ppt/tags/tag258.xml><?xml version="1.0" encoding="utf-8"?>
<p:tagLst xmlns:p="http://schemas.openxmlformats.org/presentationml/2006/main">
  <p:tag name="PA" val="v5.2.11"/>
</p:tagLst>
</file>

<file path=ppt/tags/tag259.xml><?xml version="1.0" encoding="utf-8"?>
<p:tagLst xmlns:p="http://schemas.openxmlformats.org/presentationml/2006/main">
  <p:tag name="PA" val="v5.2.1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PA" val="v5.2.11"/>
</p:tagLst>
</file>

<file path=ppt/tags/tag261.xml><?xml version="1.0" encoding="utf-8"?>
<p:tagLst xmlns:p="http://schemas.openxmlformats.org/presentationml/2006/main">
  <p:tag name="PA" val="v5.2.11"/>
</p:tagLst>
</file>

<file path=ppt/tags/tag262.xml><?xml version="1.0" encoding="utf-8"?>
<p:tagLst xmlns:p="http://schemas.openxmlformats.org/presentationml/2006/main">
  <p:tag name="PA" val="v5.2.11"/>
</p:tagLst>
</file>

<file path=ppt/tags/tag263.xml><?xml version="1.0" encoding="utf-8"?>
<p:tagLst xmlns:p="http://schemas.openxmlformats.org/presentationml/2006/main">
  <p:tag name="PA" val="v5.2.11"/>
</p:tagLst>
</file>

<file path=ppt/tags/tag264.xml><?xml version="1.0" encoding="utf-8"?>
<p:tagLst xmlns:p="http://schemas.openxmlformats.org/presentationml/2006/main">
  <p:tag name="PA" val="v5.2.11"/>
</p:tagLst>
</file>

<file path=ppt/tags/tag265.xml><?xml version="1.0" encoding="utf-8"?>
<p:tagLst xmlns:p="http://schemas.openxmlformats.org/presentationml/2006/main">
  <p:tag name="PA" val="v5.2.11"/>
</p:tagLst>
</file>

<file path=ppt/tags/tag266.xml><?xml version="1.0" encoding="utf-8"?>
<p:tagLst xmlns:p="http://schemas.openxmlformats.org/presentationml/2006/main">
  <p:tag name="PA" val="v5.2.11"/>
</p:tagLst>
</file>

<file path=ppt/tags/tag267.xml><?xml version="1.0" encoding="utf-8"?>
<p:tagLst xmlns:p="http://schemas.openxmlformats.org/presentationml/2006/main">
  <p:tag name="PA" val="v5.2.11"/>
</p:tagLst>
</file>

<file path=ppt/tags/tag268.xml><?xml version="1.0" encoding="utf-8"?>
<p:tagLst xmlns:p="http://schemas.openxmlformats.org/presentationml/2006/main">
  <p:tag name="PA" val="v5.2.11"/>
</p:tagLst>
</file>

<file path=ppt/tags/tag269.xml><?xml version="1.0" encoding="utf-8"?>
<p:tagLst xmlns:p="http://schemas.openxmlformats.org/presentationml/2006/main">
  <p:tag name="PA" val="v5.2.1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PA" val="v5.2.11"/>
</p:tagLst>
</file>

<file path=ppt/tags/tag271.xml><?xml version="1.0" encoding="utf-8"?>
<p:tagLst xmlns:p="http://schemas.openxmlformats.org/presentationml/2006/main">
  <p:tag name="PA" val="v5.2.11"/>
</p:tagLst>
</file>

<file path=ppt/tags/tag272.xml><?xml version="1.0" encoding="utf-8"?>
<p:tagLst xmlns:p="http://schemas.openxmlformats.org/presentationml/2006/main">
  <p:tag name="PA" val="v5.2.11"/>
</p:tagLst>
</file>

<file path=ppt/tags/tag273.xml><?xml version="1.0" encoding="utf-8"?>
<p:tagLst xmlns:p="http://schemas.openxmlformats.org/presentationml/2006/main">
  <p:tag name="PA" val="v5.2.11"/>
</p:tagLst>
</file>

<file path=ppt/tags/tag274.xml><?xml version="1.0" encoding="utf-8"?>
<p:tagLst xmlns:p="http://schemas.openxmlformats.org/presentationml/2006/main">
  <p:tag name="PA" val="v5.2.11"/>
</p:tagLst>
</file>

<file path=ppt/tags/tag275.xml><?xml version="1.0" encoding="utf-8"?>
<p:tagLst xmlns:p="http://schemas.openxmlformats.org/presentationml/2006/main">
  <p:tag name="PA" val="v5.2.11"/>
</p:tagLst>
</file>

<file path=ppt/tags/tag276.xml><?xml version="1.0" encoding="utf-8"?>
<p:tagLst xmlns:p="http://schemas.openxmlformats.org/presentationml/2006/main">
  <p:tag name="PA" val="v5.2.11"/>
</p:tagLst>
</file>

<file path=ppt/tags/tag277.xml><?xml version="1.0" encoding="utf-8"?>
<p:tagLst xmlns:p="http://schemas.openxmlformats.org/presentationml/2006/main">
  <p:tag name="PA" val="v5.2.11"/>
</p:tagLst>
</file>

<file path=ppt/tags/tag278.xml><?xml version="1.0" encoding="utf-8"?>
<p:tagLst xmlns:p="http://schemas.openxmlformats.org/presentationml/2006/main">
  <p:tag name="PA" val="v5.2.11"/>
</p:tagLst>
</file>

<file path=ppt/tags/tag279.xml><?xml version="1.0" encoding="utf-8"?>
<p:tagLst xmlns:p="http://schemas.openxmlformats.org/presentationml/2006/main">
  <p:tag name="PA" val="v5.2.1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PA" val="v5.2.11"/>
</p:tagLst>
</file>

<file path=ppt/tags/tag281.xml><?xml version="1.0" encoding="utf-8"?>
<p:tagLst xmlns:p="http://schemas.openxmlformats.org/presentationml/2006/main">
  <p:tag name="PA" val="v5.2.11"/>
</p:tagLst>
</file>

<file path=ppt/tags/tag282.xml><?xml version="1.0" encoding="utf-8"?>
<p:tagLst xmlns:p="http://schemas.openxmlformats.org/presentationml/2006/main">
  <p:tag name="PA" val="v5.2.11"/>
</p:tagLst>
</file>

<file path=ppt/tags/tag283.xml><?xml version="1.0" encoding="utf-8"?>
<p:tagLst xmlns:p="http://schemas.openxmlformats.org/presentationml/2006/main">
  <p:tag name="PA" val="v5.2.11"/>
</p:tagLst>
</file>

<file path=ppt/tags/tag284.xml><?xml version="1.0" encoding="utf-8"?>
<p:tagLst xmlns:p="http://schemas.openxmlformats.org/presentationml/2006/main">
  <p:tag name="PA" val="v5.2.11"/>
</p:tagLst>
</file>

<file path=ppt/tags/tag285.xml><?xml version="1.0" encoding="utf-8"?>
<p:tagLst xmlns:p="http://schemas.openxmlformats.org/presentationml/2006/main">
  <p:tag name="PA" val="v5.2.11"/>
</p:tagLst>
</file>

<file path=ppt/tags/tag286.xml><?xml version="1.0" encoding="utf-8"?>
<p:tagLst xmlns:p="http://schemas.openxmlformats.org/presentationml/2006/main">
  <p:tag name="PA" val="v5.2.11"/>
</p:tagLst>
</file>

<file path=ppt/tags/tag287.xml><?xml version="1.0" encoding="utf-8"?>
<p:tagLst xmlns:p="http://schemas.openxmlformats.org/presentationml/2006/main">
  <p:tag name="PA" val="v5.2.11"/>
</p:tagLst>
</file>

<file path=ppt/tags/tag288.xml><?xml version="1.0" encoding="utf-8"?>
<p:tagLst xmlns:p="http://schemas.openxmlformats.org/presentationml/2006/main">
  <p:tag name="PA" val="v5.2.11"/>
</p:tagLst>
</file>

<file path=ppt/tags/tag289.xml><?xml version="1.0" encoding="utf-8"?>
<p:tagLst xmlns:p="http://schemas.openxmlformats.org/presentationml/2006/main">
  <p:tag name="PA" val="v5.2.1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PA" val="v5.2.11"/>
</p:tagLst>
</file>

<file path=ppt/tags/tag291.xml><?xml version="1.0" encoding="utf-8"?>
<p:tagLst xmlns:p="http://schemas.openxmlformats.org/presentationml/2006/main">
  <p:tag name="PA" val="v5.2.11"/>
</p:tagLst>
</file>

<file path=ppt/tags/tag292.xml><?xml version="1.0" encoding="utf-8"?>
<p:tagLst xmlns:p="http://schemas.openxmlformats.org/presentationml/2006/main">
  <p:tag name="PA" val="v5.2.11"/>
</p:tagLst>
</file>

<file path=ppt/tags/tag293.xml><?xml version="1.0" encoding="utf-8"?>
<p:tagLst xmlns:p="http://schemas.openxmlformats.org/presentationml/2006/main">
  <p:tag name="PA" val="v5.2.11"/>
</p:tagLst>
</file>

<file path=ppt/tags/tag294.xml><?xml version="1.0" encoding="utf-8"?>
<p:tagLst xmlns:p="http://schemas.openxmlformats.org/presentationml/2006/main">
  <p:tag name="PA" val="v5.2.11"/>
</p:tagLst>
</file>

<file path=ppt/tags/tag295.xml><?xml version="1.0" encoding="utf-8"?>
<p:tagLst xmlns:p="http://schemas.openxmlformats.org/presentationml/2006/main">
  <p:tag name="PA" val="v5.2.11"/>
</p:tagLst>
</file>

<file path=ppt/tags/tag296.xml><?xml version="1.0" encoding="utf-8"?>
<p:tagLst xmlns:p="http://schemas.openxmlformats.org/presentationml/2006/main">
  <p:tag name="PA" val="v5.2.11"/>
</p:tagLst>
</file>

<file path=ppt/tags/tag297.xml><?xml version="1.0" encoding="utf-8"?>
<p:tagLst xmlns:p="http://schemas.openxmlformats.org/presentationml/2006/main">
  <p:tag name="PA" val="v5.2.11"/>
</p:tagLst>
</file>

<file path=ppt/tags/tag298.xml><?xml version="1.0" encoding="utf-8"?>
<p:tagLst xmlns:p="http://schemas.openxmlformats.org/presentationml/2006/main">
  <p:tag name="PA" val="v5.2.11"/>
</p:tagLst>
</file>

<file path=ppt/tags/tag299.xml><?xml version="1.0" encoding="utf-8"?>
<p:tagLst xmlns:p="http://schemas.openxmlformats.org/presentationml/2006/main">
  <p:tag name="PA" val="v5.2.1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PA" val="v5.2.11"/>
</p:tagLst>
</file>

<file path=ppt/tags/tag301.xml><?xml version="1.0" encoding="utf-8"?>
<p:tagLst xmlns:p="http://schemas.openxmlformats.org/presentationml/2006/main">
  <p:tag name="PA" val="v5.2.11"/>
</p:tagLst>
</file>

<file path=ppt/tags/tag302.xml><?xml version="1.0" encoding="utf-8"?>
<p:tagLst xmlns:p="http://schemas.openxmlformats.org/presentationml/2006/main">
  <p:tag name="PA" val="v5.2.11"/>
</p:tagLst>
</file>

<file path=ppt/tags/tag303.xml><?xml version="1.0" encoding="utf-8"?>
<p:tagLst xmlns:p="http://schemas.openxmlformats.org/presentationml/2006/main">
  <p:tag name="PA" val="v5.2.11"/>
</p:tagLst>
</file>

<file path=ppt/tags/tag304.xml><?xml version="1.0" encoding="utf-8"?>
<p:tagLst xmlns:p="http://schemas.openxmlformats.org/presentationml/2006/main">
  <p:tag name="PA" val="v5.2.11"/>
</p:tagLst>
</file>

<file path=ppt/tags/tag305.xml><?xml version="1.0" encoding="utf-8"?>
<p:tagLst xmlns:p="http://schemas.openxmlformats.org/presentationml/2006/main">
  <p:tag name="PA" val="v5.2.11"/>
</p:tagLst>
</file>

<file path=ppt/tags/tag306.xml><?xml version="1.0" encoding="utf-8"?>
<p:tagLst xmlns:p="http://schemas.openxmlformats.org/presentationml/2006/main">
  <p:tag name="PA" val="v5.2.11"/>
</p:tagLst>
</file>

<file path=ppt/tags/tag307.xml><?xml version="1.0" encoding="utf-8"?>
<p:tagLst xmlns:p="http://schemas.openxmlformats.org/presentationml/2006/main">
  <p:tag name="PA" val="v5.2.11"/>
</p:tagLst>
</file>

<file path=ppt/tags/tag308.xml><?xml version="1.0" encoding="utf-8"?>
<p:tagLst xmlns:p="http://schemas.openxmlformats.org/presentationml/2006/main">
  <p:tag name="PA" val="v5.2.11"/>
</p:tagLst>
</file>

<file path=ppt/tags/tag309.xml><?xml version="1.0" encoding="utf-8"?>
<p:tagLst xmlns:p="http://schemas.openxmlformats.org/presentationml/2006/main">
  <p:tag name="PA" val="v5.2.1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TABLE_BEAUTIFY" val="smartTable{a3504bfe-9be4-4cbb-8cd9-10c76e4b185a}"/>
</p:tagLst>
</file>

<file path=ppt/tags/tag3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8.xml><?xml version="1.0" encoding="utf-8"?>
<p:tagLst xmlns:p="http://schemas.openxmlformats.org/presentationml/2006/main">
  <p:tag name="KSO_WM_UNIT_TABLE_BEAUTIFY" val="smartTable{87614cb0-3adb-4a92-b5f7-4cdfa53a4c9e}"/>
  <p:tag name="TABLE_ENDDRAG_ORIGIN_RECT" val="866*352"/>
  <p:tag name="TABLE_ENDDRAG_RECT" val="40*170*866*352"/>
</p:tagLst>
</file>

<file path=ppt/tags/tag31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PLACING_PICTURE_USER_VIEWPORT" val="{&quot;height&quot;:8984,&quot;width&quot;:15690}"/>
</p:tagLst>
</file>

<file path=ppt/tags/tag321.xml><?xml version="1.0" encoding="utf-8"?>
<p:tagLst xmlns:p="http://schemas.openxmlformats.org/presentationml/2006/main">
  <p:tag name="KSO_WM_SPECIAL_SOURCE" val="bdnull"/>
</p:tagLst>
</file>

<file path=ppt/tags/tag322.xml><?xml version="1.0" encoding="utf-8"?>
<p:tagLst xmlns:p="http://schemas.openxmlformats.org/presentationml/2006/main">
  <p:tag name="PA" val="v5.2.11"/>
</p:tagLst>
</file>

<file path=ppt/tags/tag323.xml><?xml version="1.0" encoding="utf-8"?>
<p:tagLst xmlns:p="http://schemas.openxmlformats.org/presentationml/2006/main">
  <p:tag name="PA" val="v5.2.11"/>
</p:tagLst>
</file>

<file path=ppt/tags/tag324.xml><?xml version="1.0" encoding="utf-8"?>
<p:tagLst xmlns:p="http://schemas.openxmlformats.org/presentationml/2006/main">
  <p:tag name="PA" val="v5.2.11"/>
</p:tagLst>
</file>

<file path=ppt/tags/tag325.xml><?xml version="1.0" encoding="utf-8"?>
<p:tagLst xmlns:p="http://schemas.openxmlformats.org/presentationml/2006/main">
  <p:tag name="PA" val="v5.2.11"/>
</p:tagLst>
</file>

<file path=ppt/tags/tag326.xml><?xml version="1.0" encoding="utf-8"?>
<p:tagLst xmlns:p="http://schemas.openxmlformats.org/presentationml/2006/main">
  <p:tag name="PA" val="v5.2.11"/>
</p:tagLst>
</file>

<file path=ppt/tags/tag327.xml><?xml version="1.0" encoding="utf-8"?>
<p:tagLst xmlns:p="http://schemas.openxmlformats.org/presentationml/2006/main">
  <p:tag name="PA" val="v5.2.11"/>
</p:tagLst>
</file>

<file path=ppt/tags/tag328.xml><?xml version="1.0" encoding="utf-8"?>
<p:tagLst xmlns:p="http://schemas.openxmlformats.org/presentationml/2006/main">
  <p:tag name="PA" val="v5.2.11"/>
</p:tagLst>
</file>

<file path=ppt/tags/tag329.xml><?xml version="1.0" encoding="utf-8"?>
<p:tagLst xmlns:p="http://schemas.openxmlformats.org/presentationml/2006/main">
  <p:tag name="PA" val="v5.2.1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PA" val="v5.2.11"/>
</p:tagLst>
</file>

<file path=ppt/tags/tag331.xml><?xml version="1.0" encoding="utf-8"?>
<p:tagLst xmlns:p="http://schemas.openxmlformats.org/presentationml/2006/main">
  <p:tag name="PA" val="v5.2.11"/>
</p:tagLst>
</file>

<file path=ppt/tags/tag332.xml><?xml version="1.0" encoding="utf-8"?>
<p:tagLst xmlns:p="http://schemas.openxmlformats.org/presentationml/2006/main">
  <p:tag name="PA" val="v5.2.11"/>
</p:tagLst>
</file>

<file path=ppt/tags/tag333.xml><?xml version="1.0" encoding="utf-8"?>
<p:tagLst xmlns:p="http://schemas.openxmlformats.org/presentationml/2006/main">
  <p:tag name="PA" val="v5.2.11"/>
</p:tagLst>
</file>

<file path=ppt/tags/tag334.xml><?xml version="1.0" encoding="utf-8"?>
<p:tagLst xmlns:p="http://schemas.openxmlformats.org/presentationml/2006/main">
  <p:tag name="PA" val="v5.2.11"/>
</p:tagLst>
</file>

<file path=ppt/tags/tag335.xml><?xml version="1.0" encoding="utf-8"?>
<p:tagLst xmlns:p="http://schemas.openxmlformats.org/presentationml/2006/main">
  <p:tag name="PA" val="v5.2.11"/>
</p:tagLst>
</file>

<file path=ppt/tags/tag336.xml><?xml version="1.0" encoding="utf-8"?>
<p:tagLst xmlns:p="http://schemas.openxmlformats.org/presentationml/2006/main">
  <p:tag name="PA" val="v5.2.11"/>
</p:tagLst>
</file>

<file path=ppt/tags/tag337.xml><?xml version="1.0" encoding="utf-8"?>
<p:tagLst xmlns:p="http://schemas.openxmlformats.org/presentationml/2006/main">
  <p:tag name="PA" val="v5.2.11"/>
</p:tagLst>
</file>

<file path=ppt/tags/tag338.xml><?xml version="1.0" encoding="utf-8"?>
<p:tagLst xmlns:p="http://schemas.openxmlformats.org/presentationml/2006/main">
  <p:tag name="PA" val="v5.2.11"/>
</p:tagLst>
</file>

<file path=ppt/tags/tag339.xml><?xml version="1.0" encoding="utf-8"?>
<p:tagLst xmlns:p="http://schemas.openxmlformats.org/presentationml/2006/main">
  <p:tag name="PA" val="v5.2.1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PA" val="v5.2.11"/>
</p:tagLst>
</file>

<file path=ppt/tags/tag341.xml><?xml version="1.0" encoding="utf-8"?>
<p:tagLst xmlns:p="http://schemas.openxmlformats.org/presentationml/2006/main">
  <p:tag name="PA" val="v5.2.11"/>
</p:tagLst>
</file>

<file path=ppt/tags/tag342.xml><?xml version="1.0" encoding="utf-8"?>
<p:tagLst xmlns:p="http://schemas.openxmlformats.org/presentationml/2006/main">
  <p:tag name="PA" val="v5.2.11"/>
</p:tagLst>
</file>

<file path=ppt/tags/tag343.xml><?xml version="1.0" encoding="utf-8"?>
<p:tagLst xmlns:p="http://schemas.openxmlformats.org/presentationml/2006/main">
  <p:tag name="PA" val="v5.2.11"/>
</p:tagLst>
</file>

<file path=ppt/tags/tag344.xml><?xml version="1.0" encoding="utf-8"?>
<p:tagLst xmlns:p="http://schemas.openxmlformats.org/presentationml/2006/main">
  <p:tag name="PA" val="v5.2.11"/>
</p:tagLst>
</file>

<file path=ppt/tags/tag345.xml><?xml version="1.0" encoding="utf-8"?>
<p:tagLst xmlns:p="http://schemas.openxmlformats.org/presentationml/2006/main">
  <p:tag name="PA" val="v5.2.11"/>
</p:tagLst>
</file>

<file path=ppt/tags/tag346.xml><?xml version="1.0" encoding="utf-8"?>
<p:tagLst xmlns:p="http://schemas.openxmlformats.org/presentationml/2006/main">
  <p:tag name="PA" val="v5.2.11"/>
</p:tagLst>
</file>

<file path=ppt/tags/tag347.xml><?xml version="1.0" encoding="utf-8"?>
<p:tagLst xmlns:p="http://schemas.openxmlformats.org/presentationml/2006/main">
  <p:tag name="PA" val="v5.2.11"/>
</p:tagLst>
</file>

<file path=ppt/tags/tag348.xml><?xml version="1.0" encoding="utf-8"?>
<p:tagLst xmlns:p="http://schemas.openxmlformats.org/presentationml/2006/main">
  <p:tag name="PA" val="v5.2.11"/>
</p:tagLst>
</file>

<file path=ppt/tags/tag349.xml><?xml version="1.0" encoding="utf-8"?>
<p:tagLst xmlns:p="http://schemas.openxmlformats.org/presentationml/2006/main">
  <p:tag name="PA" val="v5.2.1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PA" val="v5.2.11"/>
</p:tagLst>
</file>

<file path=ppt/tags/tag351.xml><?xml version="1.0" encoding="utf-8"?>
<p:tagLst xmlns:p="http://schemas.openxmlformats.org/presentationml/2006/main">
  <p:tag name="PA" val="v5.2.11"/>
</p:tagLst>
</file>

<file path=ppt/tags/tag352.xml><?xml version="1.0" encoding="utf-8"?>
<p:tagLst xmlns:p="http://schemas.openxmlformats.org/presentationml/2006/main">
  <p:tag name="PA" val="v5.2.11"/>
</p:tagLst>
</file>

<file path=ppt/tags/tag353.xml><?xml version="1.0" encoding="utf-8"?>
<p:tagLst xmlns:p="http://schemas.openxmlformats.org/presentationml/2006/main">
  <p:tag name="PA" val="v5.2.11"/>
</p:tagLst>
</file>

<file path=ppt/tags/tag354.xml><?xml version="1.0" encoding="utf-8"?>
<p:tagLst xmlns:p="http://schemas.openxmlformats.org/presentationml/2006/main">
  <p:tag name="PA" val="v5.2.11"/>
</p:tagLst>
</file>

<file path=ppt/tags/tag355.xml><?xml version="1.0" encoding="utf-8"?>
<p:tagLst xmlns:p="http://schemas.openxmlformats.org/presentationml/2006/main">
  <p:tag name="PA" val="v5.2.11"/>
</p:tagLst>
</file>

<file path=ppt/tags/tag356.xml><?xml version="1.0" encoding="utf-8"?>
<p:tagLst xmlns:p="http://schemas.openxmlformats.org/presentationml/2006/main">
  <p:tag name="PA" val="v5.2.11"/>
</p:tagLst>
</file>

<file path=ppt/tags/tag357.xml><?xml version="1.0" encoding="utf-8"?>
<p:tagLst xmlns:p="http://schemas.openxmlformats.org/presentationml/2006/main">
  <p:tag name="PA" val="v5.2.11"/>
</p:tagLst>
</file>

<file path=ppt/tags/tag358.xml><?xml version="1.0" encoding="utf-8"?>
<p:tagLst xmlns:p="http://schemas.openxmlformats.org/presentationml/2006/main">
  <p:tag name="PA" val="v5.2.11"/>
</p:tagLst>
</file>

<file path=ppt/tags/tag359.xml><?xml version="1.0" encoding="utf-8"?>
<p:tagLst xmlns:p="http://schemas.openxmlformats.org/presentationml/2006/main">
  <p:tag name="PA" val="v5.2.1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PA" val="v5.2.11"/>
</p:tagLst>
</file>

<file path=ppt/tags/tag361.xml><?xml version="1.0" encoding="utf-8"?>
<p:tagLst xmlns:p="http://schemas.openxmlformats.org/presentationml/2006/main">
  <p:tag name="PA" val="v5.2.11"/>
</p:tagLst>
</file>

<file path=ppt/tags/tag362.xml><?xml version="1.0" encoding="utf-8"?>
<p:tagLst xmlns:p="http://schemas.openxmlformats.org/presentationml/2006/main">
  <p:tag name="PA" val="v5.2.11"/>
</p:tagLst>
</file>

<file path=ppt/tags/tag363.xml><?xml version="1.0" encoding="utf-8"?>
<p:tagLst xmlns:p="http://schemas.openxmlformats.org/presentationml/2006/main">
  <p:tag name="PA" val="v5.2.11"/>
</p:tagLst>
</file>

<file path=ppt/tags/tag364.xml><?xml version="1.0" encoding="utf-8"?>
<p:tagLst xmlns:p="http://schemas.openxmlformats.org/presentationml/2006/main">
  <p:tag name="PA" val="v5.2.11"/>
</p:tagLst>
</file>

<file path=ppt/tags/tag365.xml><?xml version="1.0" encoding="utf-8"?>
<p:tagLst xmlns:p="http://schemas.openxmlformats.org/presentationml/2006/main">
  <p:tag name="PA" val="v5.2.11"/>
</p:tagLst>
</file>

<file path=ppt/tags/tag366.xml><?xml version="1.0" encoding="utf-8"?>
<p:tagLst xmlns:p="http://schemas.openxmlformats.org/presentationml/2006/main">
  <p:tag name="PA" val="v5.2.11"/>
</p:tagLst>
</file>

<file path=ppt/tags/tag367.xml><?xml version="1.0" encoding="utf-8"?>
<p:tagLst xmlns:p="http://schemas.openxmlformats.org/presentationml/2006/main">
  <p:tag name="PA" val="v5.2.11"/>
</p:tagLst>
</file>

<file path=ppt/tags/tag368.xml><?xml version="1.0" encoding="utf-8"?>
<p:tagLst xmlns:p="http://schemas.openxmlformats.org/presentationml/2006/main">
  <p:tag name="PA" val="v5.2.11"/>
</p:tagLst>
</file>

<file path=ppt/tags/tag369.xml><?xml version="1.0" encoding="utf-8"?>
<p:tagLst xmlns:p="http://schemas.openxmlformats.org/presentationml/2006/main">
  <p:tag name="PA" val="v5.2.1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PA" val="v5.2.11"/>
</p:tagLst>
</file>

<file path=ppt/tags/tag371.xml><?xml version="1.0" encoding="utf-8"?>
<p:tagLst xmlns:p="http://schemas.openxmlformats.org/presentationml/2006/main">
  <p:tag name="PA" val="v5.2.11"/>
</p:tagLst>
</file>

<file path=ppt/tags/tag372.xml><?xml version="1.0" encoding="utf-8"?>
<p:tagLst xmlns:p="http://schemas.openxmlformats.org/presentationml/2006/main">
  <p:tag name="PA" val="v5.2.11"/>
</p:tagLst>
</file>

<file path=ppt/tags/tag373.xml><?xml version="1.0" encoding="utf-8"?>
<p:tagLst xmlns:p="http://schemas.openxmlformats.org/presentationml/2006/main">
  <p:tag name="PA" val="v5.2.11"/>
</p:tagLst>
</file>

<file path=ppt/tags/tag374.xml><?xml version="1.0" encoding="utf-8"?>
<p:tagLst xmlns:p="http://schemas.openxmlformats.org/presentationml/2006/main">
  <p:tag name="PA" val="v5.2.11"/>
</p:tagLst>
</file>

<file path=ppt/tags/tag375.xml><?xml version="1.0" encoding="utf-8"?>
<p:tagLst xmlns:p="http://schemas.openxmlformats.org/presentationml/2006/main">
  <p:tag name="PA" val="v5.2.11"/>
</p:tagLst>
</file>

<file path=ppt/tags/tag376.xml><?xml version="1.0" encoding="utf-8"?>
<p:tagLst xmlns:p="http://schemas.openxmlformats.org/presentationml/2006/main">
  <p:tag name="PA" val="v5.2.11"/>
</p:tagLst>
</file>

<file path=ppt/tags/tag377.xml><?xml version="1.0" encoding="utf-8"?>
<p:tagLst xmlns:p="http://schemas.openxmlformats.org/presentationml/2006/main">
  <p:tag name="PA" val="v5.2.11"/>
</p:tagLst>
</file>

<file path=ppt/tags/tag378.xml><?xml version="1.0" encoding="utf-8"?>
<p:tagLst xmlns:p="http://schemas.openxmlformats.org/presentationml/2006/main">
  <p:tag name="PA" val="v5.2.11"/>
</p:tagLst>
</file>

<file path=ppt/tags/tag379.xml><?xml version="1.0" encoding="utf-8"?>
<p:tagLst xmlns:p="http://schemas.openxmlformats.org/presentationml/2006/main">
  <p:tag name="PA" val="v5.2.1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PA" val="v5.2.11"/>
</p:tagLst>
</file>

<file path=ppt/tags/tag381.xml><?xml version="1.0" encoding="utf-8"?>
<p:tagLst xmlns:p="http://schemas.openxmlformats.org/presentationml/2006/main">
  <p:tag name="PA" val="v5.2.11"/>
</p:tagLst>
</file>

<file path=ppt/tags/tag382.xml><?xml version="1.0" encoding="utf-8"?>
<p:tagLst xmlns:p="http://schemas.openxmlformats.org/presentationml/2006/main">
  <p:tag name="PA" val="v5.2.11"/>
</p:tagLst>
</file>

<file path=ppt/tags/tag383.xml><?xml version="1.0" encoding="utf-8"?>
<p:tagLst xmlns:p="http://schemas.openxmlformats.org/presentationml/2006/main">
  <p:tag name="PA" val="v5.2.11"/>
</p:tagLst>
</file>

<file path=ppt/tags/tag384.xml><?xml version="1.0" encoding="utf-8"?>
<p:tagLst xmlns:p="http://schemas.openxmlformats.org/presentationml/2006/main">
  <p:tag name="PA" val="v5.2.11"/>
</p:tagLst>
</file>

<file path=ppt/tags/tag385.xml><?xml version="1.0" encoding="utf-8"?>
<p:tagLst xmlns:p="http://schemas.openxmlformats.org/presentationml/2006/main">
  <p:tag name="PA" val="v5.2.11"/>
</p:tagLst>
</file>

<file path=ppt/tags/tag386.xml><?xml version="1.0" encoding="utf-8"?>
<p:tagLst xmlns:p="http://schemas.openxmlformats.org/presentationml/2006/main">
  <p:tag name="PA" val="v5.2.11"/>
</p:tagLst>
</file>

<file path=ppt/tags/tag387.xml><?xml version="1.0" encoding="utf-8"?>
<p:tagLst xmlns:p="http://schemas.openxmlformats.org/presentationml/2006/main">
  <p:tag name="PA" val="v5.2.11"/>
</p:tagLst>
</file>

<file path=ppt/tags/tag388.xml><?xml version="1.0" encoding="utf-8"?>
<p:tagLst xmlns:p="http://schemas.openxmlformats.org/presentationml/2006/main">
  <p:tag name="PA" val="v5.2.11"/>
</p:tagLst>
</file>

<file path=ppt/tags/tag389.xml><?xml version="1.0" encoding="utf-8"?>
<p:tagLst xmlns:p="http://schemas.openxmlformats.org/presentationml/2006/main">
  <p:tag name="PA" val="v5.2.1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PA" val="v5.2.11"/>
</p:tagLst>
</file>

<file path=ppt/tags/tag391.xml><?xml version="1.0" encoding="utf-8"?>
<p:tagLst xmlns:p="http://schemas.openxmlformats.org/presentationml/2006/main">
  <p:tag name="PA" val="v5.2.11"/>
</p:tagLst>
</file>

<file path=ppt/tags/tag392.xml><?xml version="1.0" encoding="utf-8"?>
<p:tagLst xmlns:p="http://schemas.openxmlformats.org/presentationml/2006/main">
  <p:tag name="PA" val="v5.2.11"/>
</p:tagLst>
</file>

<file path=ppt/tags/tag393.xml><?xml version="1.0" encoding="utf-8"?>
<p:tagLst xmlns:p="http://schemas.openxmlformats.org/presentationml/2006/main">
  <p:tag name="PA" val="v5.2.11"/>
</p:tagLst>
</file>

<file path=ppt/tags/tag394.xml><?xml version="1.0" encoding="utf-8"?>
<p:tagLst xmlns:p="http://schemas.openxmlformats.org/presentationml/2006/main">
  <p:tag name="PA" val="v5.2.11"/>
</p:tagLst>
</file>

<file path=ppt/tags/tag395.xml><?xml version="1.0" encoding="utf-8"?>
<p:tagLst xmlns:p="http://schemas.openxmlformats.org/presentationml/2006/main">
  <p:tag name="PA" val="v5.2.11"/>
</p:tagLst>
</file>

<file path=ppt/tags/tag396.xml><?xml version="1.0" encoding="utf-8"?>
<p:tagLst xmlns:p="http://schemas.openxmlformats.org/presentationml/2006/main">
  <p:tag name="PA" val="v5.2.11"/>
</p:tagLst>
</file>

<file path=ppt/tags/tag397.xml><?xml version="1.0" encoding="utf-8"?>
<p:tagLst xmlns:p="http://schemas.openxmlformats.org/presentationml/2006/main">
  <p:tag name="PA" val="v5.2.11"/>
</p:tagLst>
</file>

<file path=ppt/tags/tag398.xml><?xml version="1.0" encoding="utf-8"?>
<p:tagLst xmlns:p="http://schemas.openxmlformats.org/presentationml/2006/main">
  <p:tag name="PA" val="v5.2.11"/>
</p:tagLst>
</file>

<file path=ppt/tags/tag399.xml><?xml version="1.0" encoding="utf-8"?>
<p:tagLst xmlns:p="http://schemas.openxmlformats.org/presentationml/2006/main">
  <p:tag name="PA" val="v5.2.1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PA" val="v5.2.11"/>
</p:tagLst>
</file>

<file path=ppt/tags/tag401.xml><?xml version="1.0" encoding="utf-8"?>
<p:tagLst xmlns:p="http://schemas.openxmlformats.org/presentationml/2006/main">
  <p:tag name="PA" val="v5.2.11"/>
</p:tagLst>
</file>

<file path=ppt/tags/tag402.xml><?xml version="1.0" encoding="utf-8"?>
<p:tagLst xmlns:p="http://schemas.openxmlformats.org/presentationml/2006/main">
  <p:tag name="PA" val="v5.2.11"/>
</p:tagLst>
</file>

<file path=ppt/tags/tag403.xml><?xml version="1.0" encoding="utf-8"?>
<p:tagLst xmlns:p="http://schemas.openxmlformats.org/presentationml/2006/main">
  <p:tag name="PA" val="v5.2.11"/>
</p:tagLst>
</file>

<file path=ppt/tags/tag404.xml><?xml version="1.0" encoding="utf-8"?>
<p:tagLst xmlns:p="http://schemas.openxmlformats.org/presentationml/2006/main">
  <p:tag name="PA" val="v5.2.11"/>
</p:tagLst>
</file>

<file path=ppt/tags/tag405.xml><?xml version="1.0" encoding="utf-8"?>
<p:tagLst xmlns:p="http://schemas.openxmlformats.org/presentationml/2006/main">
  <p:tag name="PA" val="v5.2.11"/>
</p:tagLst>
</file>

<file path=ppt/tags/tag406.xml><?xml version="1.0" encoding="utf-8"?>
<p:tagLst xmlns:p="http://schemas.openxmlformats.org/presentationml/2006/main">
  <p:tag name="PA" val="v5.2.11"/>
</p:tagLst>
</file>

<file path=ppt/tags/tag407.xml><?xml version="1.0" encoding="utf-8"?>
<p:tagLst xmlns:p="http://schemas.openxmlformats.org/presentationml/2006/main">
  <p:tag name="PA" val="v5.2.11"/>
</p:tagLst>
</file>

<file path=ppt/tags/tag408.xml><?xml version="1.0" encoding="utf-8"?>
<p:tagLst xmlns:p="http://schemas.openxmlformats.org/presentationml/2006/main">
  <p:tag name="PA" val="v5.2.11"/>
</p:tagLst>
</file>

<file path=ppt/tags/tag409.xml><?xml version="1.0" encoding="utf-8"?>
<p:tagLst xmlns:p="http://schemas.openxmlformats.org/presentationml/2006/main">
  <p:tag name="PA" val="v5.2.1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PA" val="v5.2.11"/>
</p:tagLst>
</file>

<file path=ppt/tags/tag411.xml><?xml version="1.0" encoding="utf-8"?>
<p:tagLst xmlns:p="http://schemas.openxmlformats.org/presentationml/2006/main">
  <p:tag name="PA" val="v5.2.11"/>
</p:tagLst>
</file>

<file path=ppt/tags/tag412.xml><?xml version="1.0" encoding="utf-8"?>
<p:tagLst xmlns:p="http://schemas.openxmlformats.org/presentationml/2006/main">
  <p:tag name="PA" val="v5.2.11"/>
</p:tagLst>
</file>

<file path=ppt/tags/tag413.xml><?xml version="1.0" encoding="utf-8"?>
<p:tagLst xmlns:p="http://schemas.openxmlformats.org/presentationml/2006/main">
  <p:tag name="PA" val="v5.2.11"/>
</p:tagLst>
</file>

<file path=ppt/tags/tag414.xml><?xml version="1.0" encoding="utf-8"?>
<p:tagLst xmlns:p="http://schemas.openxmlformats.org/presentationml/2006/main">
  <p:tag name="PA" val="v5.2.11"/>
</p:tagLst>
</file>

<file path=ppt/tags/tag415.xml><?xml version="1.0" encoding="utf-8"?>
<p:tagLst xmlns:p="http://schemas.openxmlformats.org/presentationml/2006/main">
  <p:tag name="PA" val="v5.2.11"/>
</p:tagLst>
</file>

<file path=ppt/tags/tag416.xml><?xml version="1.0" encoding="utf-8"?>
<p:tagLst xmlns:p="http://schemas.openxmlformats.org/presentationml/2006/main">
  <p:tag name="PA" val="v5.2.11"/>
</p:tagLst>
</file>

<file path=ppt/tags/tag417.xml><?xml version="1.0" encoding="utf-8"?>
<p:tagLst xmlns:p="http://schemas.openxmlformats.org/presentationml/2006/main">
  <p:tag name="PA" val="v5.2.11"/>
</p:tagLst>
</file>

<file path=ppt/tags/tag418.xml><?xml version="1.0" encoding="utf-8"?>
<p:tagLst xmlns:p="http://schemas.openxmlformats.org/presentationml/2006/main">
  <p:tag name="PA" val="v5.2.11"/>
</p:tagLst>
</file>

<file path=ppt/tags/tag419.xml><?xml version="1.0" encoding="utf-8"?>
<p:tagLst xmlns:p="http://schemas.openxmlformats.org/presentationml/2006/main">
  <p:tag name="PA" val="v5.2.1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PA" val="v5.2.11"/>
</p:tagLst>
</file>

<file path=ppt/tags/tag421.xml><?xml version="1.0" encoding="utf-8"?>
<p:tagLst xmlns:p="http://schemas.openxmlformats.org/presentationml/2006/main">
  <p:tag name="PA" val="v5.2.11"/>
</p:tagLst>
</file>

<file path=ppt/tags/tag422.xml><?xml version="1.0" encoding="utf-8"?>
<p:tagLst xmlns:p="http://schemas.openxmlformats.org/presentationml/2006/main">
  <p:tag name="PA" val="v5.2.11"/>
</p:tagLst>
</file>

<file path=ppt/tags/tag423.xml><?xml version="1.0" encoding="utf-8"?>
<p:tagLst xmlns:p="http://schemas.openxmlformats.org/presentationml/2006/main">
  <p:tag name="PA" val="v5.2.11"/>
</p:tagLst>
</file>

<file path=ppt/tags/tag424.xml><?xml version="1.0" encoding="utf-8"?>
<p:tagLst xmlns:p="http://schemas.openxmlformats.org/presentationml/2006/main">
  <p:tag name="PA" val="v5.2.11"/>
</p:tagLst>
</file>

<file path=ppt/tags/tag425.xml><?xml version="1.0" encoding="utf-8"?>
<p:tagLst xmlns:p="http://schemas.openxmlformats.org/presentationml/2006/main">
  <p:tag name="PA" val="v5.2.11"/>
</p:tagLst>
</file>

<file path=ppt/tags/tag426.xml><?xml version="1.0" encoding="utf-8"?>
<p:tagLst xmlns:p="http://schemas.openxmlformats.org/presentationml/2006/main">
  <p:tag name="PA" val="v5.2.11"/>
</p:tagLst>
</file>

<file path=ppt/tags/tag427.xml><?xml version="1.0" encoding="utf-8"?>
<p:tagLst xmlns:p="http://schemas.openxmlformats.org/presentationml/2006/main">
  <p:tag name="PA" val="v5.2.11"/>
</p:tagLst>
</file>

<file path=ppt/tags/tag428.xml><?xml version="1.0" encoding="utf-8"?>
<p:tagLst xmlns:p="http://schemas.openxmlformats.org/presentationml/2006/main">
  <p:tag name="PA" val="v5.2.11"/>
</p:tagLst>
</file>

<file path=ppt/tags/tag429.xml><?xml version="1.0" encoding="utf-8"?>
<p:tagLst xmlns:p="http://schemas.openxmlformats.org/presentationml/2006/main">
  <p:tag name="PA" val="v5.2.1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PA" val="v5.2.11"/>
</p:tagLst>
</file>

<file path=ppt/tags/tag431.xml><?xml version="1.0" encoding="utf-8"?>
<p:tagLst xmlns:p="http://schemas.openxmlformats.org/presentationml/2006/main">
  <p:tag name="PA" val="v5.2.11"/>
</p:tagLst>
</file>

<file path=ppt/tags/tag432.xml><?xml version="1.0" encoding="utf-8"?>
<p:tagLst xmlns:p="http://schemas.openxmlformats.org/presentationml/2006/main">
  <p:tag name="PA" val="v5.2.11"/>
</p:tagLst>
</file>

<file path=ppt/tags/tag433.xml><?xml version="1.0" encoding="utf-8"?>
<p:tagLst xmlns:p="http://schemas.openxmlformats.org/presentationml/2006/main">
  <p:tag name="PA" val="v5.2.11"/>
</p:tagLst>
</file>

<file path=ppt/tags/tag434.xml><?xml version="1.0" encoding="utf-8"?>
<p:tagLst xmlns:p="http://schemas.openxmlformats.org/presentationml/2006/main">
  <p:tag name="PA" val="v5.2.11"/>
</p:tagLst>
</file>

<file path=ppt/tags/tag435.xml><?xml version="1.0" encoding="utf-8"?>
<p:tagLst xmlns:p="http://schemas.openxmlformats.org/presentationml/2006/main">
  <p:tag name="PA" val="v5.2.11"/>
</p:tagLst>
</file>

<file path=ppt/tags/tag436.xml><?xml version="1.0" encoding="utf-8"?>
<p:tagLst xmlns:p="http://schemas.openxmlformats.org/presentationml/2006/main">
  <p:tag name="PA" val="v5.2.11"/>
</p:tagLst>
</file>

<file path=ppt/tags/tag437.xml><?xml version="1.0" encoding="utf-8"?>
<p:tagLst xmlns:p="http://schemas.openxmlformats.org/presentationml/2006/main">
  <p:tag name="PA" val="v5.2.11"/>
</p:tagLst>
</file>

<file path=ppt/tags/tag438.xml><?xml version="1.0" encoding="utf-8"?>
<p:tagLst xmlns:p="http://schemas.openxmlformats.org/presentationml/2006/main">
  <p:tag name="KSO_WM_UNIT_TABLE_BEAUTIFY" val="smartTable{a3504bfe-9be4-4cbb-8cd9-10c76e4b185a}"/>
  <p:tag name="TABLE_ENDDRAG_ORIGIN_RECT" val="933*375"/>
  <p:tag name="TABLE_ENDDRAG_RECT" val="13*159*933*375"/>
</p:tagLst>
</file>

<file path=ppt/tags/tag43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TABLE_BEAUTIFY" val="smartTable{a3504bfe-9be4-4cbb-8cd9-10c76e4b185a}"/>
  <p:tag name="TABLE_ENDDRAG_ORIGIN_RECT" val="933*376"/>
  <p:tag name="TABLE_ENDDRAG_RECT" val="13*159*933*376"/>
</p:tagLst>
</file>

<file path=ppt/tags/tag44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4.xml><?xml version="1.0" encoding="utf-8"?>
<p:tagLst xmlns:p="http://schemas.openxmlformats.org/presentationml/2006/main">
  <p:tag name="KSO_WM_UNIT_PLACING_PICTURE_USER_VIEWPORT" val="{&quot;height&quot;:8984,&quot;width&quot;:15690}"/>
</p:tagLst>
</file>

<file path=ppt/tags/tag445.xml><?xml version="1.0" encoding="utf-8"?>
<p:tagLst xmlns:p="http://schemas.openxmlformats.org/presentationml/2006/main">
  <p:tag name="KSO_WM_SPECIAL_SOURCE" val="bdnull"/>
</p:tagLst>
</file>

<file path=ppt/tags/tag446.xml><?xml version="1.0" encoding="utf-8"?>
<p:tagLst xmlns:p="http://schemas.openxmlformats.org/presentationml/2006/main">
  <p:tag name="COMMONDATA" val="eyJoZGlkIjoiYWE1N2JhM2ZkYWYxMmIyOTYyMzRmZGExNjNmNTUwMDIifQ=="/>
  <p:tag name="KSO_WPP_MARK_KEY" val="eb4bae4b-5360-49a4-a543-f6ced229f92c"/>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PA" val="v5.2.11"/>
</p:tagLst>
</file>

<file path=ppt/tags/tag64.xml><?xml version="1.0" encoding="utf-8"?>
<p:tagLst xmlns:p="http://schemas.openxmlformats.org/presentationml/2006/main">
  <p:tag name="PA" val="v5.2.11"/>
</p:tagLst>
</file>

<file path=ppt/tags/tag65.xml><?xml version="1.0" encoding="utf-8"?>
<p:tagLst xmlns:p="http://schemas.openxmlformats.org/presentationml/2006/main">
  <p:tag name="PA" val="v5.2.11"/>
</p:tagLst>
</file>

<file path=ppt/tags/tag66.xml><?xml version="1.0" encoding="utf-8"?>
<p:tagLst xmlns:p="http://schemas.openxmlformats.org/presentationml/2006/main">
  <p:tag name="PA" val="v5.2.11"/>
</p:tagLst>
</file>

<file path=ppt/tags/tag67.xml><?xml version="1.0" encoding="utf-8"?>
<p:tagLst xmlns:p="http://schemas.openxmlformats.org/presentationml/2006/main">
  <p:tag name="PA" val="v5.2.11"/>
</p:tagLst>
</file>

<file path=ppt/tags/tag68.xml><?xml version="1.0" encoding="utf-8"?>
<p:tagLst xmlns:p="http://schemas.openxmlformats.org/presentationml/2006/main">
  <p:tag name="PA" val="v5.2.11"/>
</p:tagLst>
</file>

<file path=ppt/tags/tag69.xml><?xml version="1.0" encoding="utf-8"?>
<p:tagLst xmlns:p="http://schemas.openxmlformats.org/presentationml/2006/main">
  <p:tag name="PA" val="v5.2.1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PA" val="v5.2.11"/>
</p:tagLst>
</file>

<file path=ppt/tags/tag71.xml><?xml version="1.0" encoding="utf-8"?>
<p:tagLst xmlns:p="http://schemas.openxmlformats.org/presentationml/2006/main">
  <p:tag name="PA" val="v5.2.11"/>
</p:tagLst>
</file>

<file path=ppt/tags/tag72.xml><?xml version="1.0" encoding="utf-8"?>
<p:tagLst xmlns:p="http://schemas.openxmlformats.org/presentationml/2006/main">
  <p:tag name="PA" val="v5.2.11"/>
</p:tagLst>
</file>

<file path=ppt/tags/tag73.xml><?xml version="1.0" encoding="utf-8"?>
<p:tagLst xmlns:p="http://schemas.openxmlformats.org/presentationml/2006/main">
  <p:tag name="PA" val="v5.2.11"/>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PA" val="v5.2.11"/>
</p:tagLst>
</file>

<file path=ppt/tags/tag89.xml><?xml version="1.0" encoding="utf-8"?>
<p:tagLst xmlns:p="http://schemas.openxmlformats.org/presentationml/2006/main">
  <p:tag name="PA" val="v5.2.1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PA" val="v5.2.11"/>
</p:tagLst>
</file>

<file path=ppt/tags/tag91.xml><?xml version="1.0" encoding="utf-8"?>
<p:tagLst xmlns:p="http://schemas.openxmlformats.org/presentationml/2006/main">
  <p:tag name="PA" val="v5.2.11"/>
</p:tagLst>
</file>

<file path=ppt/tags/tag92.xml><?xml version="1.0" encoding="utf-8"?>
<p:tagLst xmlns:p="http://schemas.openxmlformats.org/presentationml/2006/main">
  <p:tag name="PA" val="v5.2.11"/>
</p:tagLst>
</file>

<file path=ppt/tags/tag93.xml><?xml version="1.0" encoding="utf-8"?>
<p:tagLst xmlns:p="http://schemas.openxmlformats.org/presentationml/2006/main">
  <p:tag name="PA" val="v5.2.11"/>
</p:tagLst>
</file>

<file path=ppt/tags/tag94.xml><?xml version="1.0" encoding="utf-8"?>
<p:tagLst xmlns:p="http://schemas.openxmlformats.org/presentationml/2006/main">
  <p:tag name="PA" val="v5.2.11"/>
</p:tagLst>
</file>

<file path=ppt/tags/tag95.xml><?xml version="1.0" encoding="utf-8"?>
<p:tagLst xmlns:p="http://schemas.openxmlformats.org/presentationml/2006/main">
  <p:tag name="PA" val="v5.2.11"/>
</p:tagLst>
</file>

<file path=ppt/tags/tag96.xml><?xml version="1.0" encoding="utf-8"?>
<p:tagLst xmlns:p="http://schemas.openxmlformats.org/presentationml/2006/main">
  <p:tag name="PA" val="v5.2.11"/>
</p:tagLst>
</file>

<file path=ppt/tags/tag97.xml><?xml version="1.0" encoding="utf-8"?>
<p:tagLst xmlns:p="http://schemas.openxmlformats.org/presentationml/2006/main">
  <p:tag name="PA" val="v5.2.11"/>
</p:tagLst>
</file>

<file path=ppt/tags/tag98.xml><?xml version="1.0" encoding="utf-8"?>
<p:tagLst xmlns:p="http://schemas.openxmlformats.org/presentationml/2006/main">
  <p:tag name="PA" val="v5.2.11"/>
</p:tagLst>
</file>

<file path=ppt/tags/tag9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txDef>
      <a:spPr>
        <a:noFill/>
      </a:spPr>
      <a:bodyPr wrap="none" rtlCol="0">
        <a:spAutoFit/>
      </a:bodyPr>
      <a:lstStyle>
        <a:defPPr algn="l">
          <a:defRPr lang="zh-CN" altLang="en-US" sz="6000" b="1">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12566</Words>
  <Application>WPS Presentation</Application>
  <PresentationFormat>宽屏</PresentationFormat>
  <Paragraphs>1513</Paragraphs>
  <Slides>93</Slides>
  <Notes>11</Notes>
  <HiddenSlides>0</HiddenSlides>
  <MMClips>1</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93</vt:i4>
      </vt:variant>
    </vt:vector>
  </HeadingPairs>
  <TitlesOfParts>
    <vt:vector size="119" baseType="lpstr">
      <vt:lpstr>Arial</vt:lpstr>
      <vt:lpstr>SimSun</vt:lpstr>
      <vt:lpstr>Wingdings</vt:lpstr>
      <vt:lpstr>思源黑体 CN Regular</vt:lpstr>
      <vt:lpstr>SimHei</vt:lpstr>
      <vt:lpstr>Comic Sans MS</vt:lpstr>
      <vt:lpstr>Wingdings</vt:lpstr>
      <vt:lpstr>思源黑体 CN Bold</vt:lpstr>
      <vt:lpstr>Microsoft YaHei</vt:lpstr>
      <vt:lpstr>Arial</vt:lpstr>
      <vt:lpstr>Microsoft YaHei Light</vt:lpstr>
      <vt:lpstr>方正兰亭黑简体</vt:lpstr>
      <vt:lpstr>HelveticaExt-Normal</vt:lpstr>
      <vt:lpstr>OPPOSans B</vt:lpstr>
      <vt:lpstr>思源黑体 CN Heavy</vt:lpstr>
      <vt:lpstr>OPPOSans M</vt:lpstr>
      <vt:lpstr>华文细黑</vt:lpstr>
      <vt:lpstr>华文楷体</vt:lpstr>
      <vt:lpstr>Times New Roman</vt:lpstr>
      <vt:lpstr>Arial Unicode MS</vt:lpstr>
      <vt:lpstr>Calibri</vt:lpstr>
      <vt:lpstr>Times New Roman</vt:lpstr>
      <vt:lpstr>Helvetica Light</vt:lpstr>
      <vt:lpstr>方正喵呜体</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Cherries Huynh</cp:lastModifiedBy>
  <cp:revision>1742</cp:revision>
  <dcterms:created xsi:type="dcterms:W3CDTF">2022-10-09T03:28:00Z</dcterms:created>
  <dcterms:modified xsi:type="dcterms:W3CDTF">2022-11-02T16:11:54Z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1033-11.2.0.11380</vt:lpwstr>
  </property>
  <property fmtid="{D5CDD505-2E9C-101B-9397-08002B2CF9AE}" pid="3" name="ICV">
    <vt:lpwstr>3BEAB6AEADD54B46BB8F9B3F83322CDD</vt:lpwstr>
  </property>
</Properties>
</file>